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83" r:id="rId5"/>
    <p:sldMasterId id="2147483665" r:id="rId6"/>
  </p:sldMasterIdLst>
  <p:notesMasterIdLst>
    <p:notesMasterId r:id="rId21"/>
  </p:notesMasterIdLst>
  <p:handoutMasterIdLst>
    <p:handoutMasterId r:id="rId22"/>
  </p:handoutMasterIdLst>
  <p:sldIdLst>
    <p:sldId id="283" r:id="rId7"/>
    <p:sldId id="279" r:id="rId8"/>
    <p:sldId id="280" r:id="rId9"/>
    <p:sldId id="293" r:id="rId10"/>
    <p:sldId id="282" r:id="rId11"/>
    <p:sldId id="281" r:id="rId12"/>
    <p:sldId id="290" r:id="rId13"/>
    <p:sldId id="274" r:id="rId14"/>
    <p:sldId id="284" r:id="rId15"/>
    <p:sldId id="285" r:id="rId16"/>
    <p:sldId id="286" r:id="rId17"/>
    <p:sldId id="287" r:id="rId18"/>
    <p:sldId id="288" r:id="rId19"/>
    <p:sldId id="289" r:id="rId20"/>
  </p:sldIdLst>
  <p:sldSz cx="12192000" cy="6858000"/>
  <p:notesSz cx="6858000" cy="9144000"/>
  <p:embeddedFontLst>
    <p:embeddedFont>
      <p:font typeface="Livvic" pitchFamily="2" charset="0"/>
      <p:regular r:id="rId23"/>
      <p:bold r:id="rId24"/>
      <p:italic r:id="rId25"/>
      <p:boldItalic r:id="rId26"/>
    </p:embeddedFont>
    <p:embeddedFont>
      <p:font typeface="Urbanist" panose="020B0A04040200000203" pitchFamily="34" charset="0"/>
      <p:regular r:id="rId27"/>
      <p:bold r:id="rId28"/>
      <p:italic r:id="rId29"/>
      <p:boldItalic r:id="rId30"/>
    </p:embeddedFont>
    <p:embeddedFont>
      <p:font typeface="Urbanist Black" panose="020B0A04040200000203" pitchFamily="34" charset="0"/>
      <p:bold r:id="rId31"/>
      <p:boldItalic r:id="rId32"/>
    </p:embeddedFont>
    <p:embeddedFont>
      <p:font typeface="Urbanist Medium" panose="020B0A04040200000203" pitchFamily="34" charset="0"/>
      <p:regular r:id="rId33"/>
      <p:italic r:id="rId34"/>
    </p:embeddedFont>
  </p:embeddedFontLst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58"/>
    <a:srgbClr val="05A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8AFDD28-C712-4237-AF1D-A81E5372E3EE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50D5260-BD78-4EAA-9F84-80966DA2A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0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DFBA454-4FB4-43D1-BC55-78B3527C8B6F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D3A135A-5A43-4A13-A8EF-1BEDF1D8E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72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D3A135A-5A43-4A13-A8EF-1BEDF1D8E9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470030"/>
            <a:ext cx="7081684" cy="1325366"/>
          </a:xfrm>
        </p:spPr>
        <p:txBody>
          <a:bodyPr rtlCol="0"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922995"/>
            <a:ext cx="7081684" cy="120545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23C40CA-F305-4CD2-954D-B423492CA479}" type="datetimeFigureOut">
              <a:rPr lang="en-US" smtClean="0"/>
              <a:pPr rtl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/>
          </a:p>
        </p:txBody>
      </p:sp>
      <p:cxnSp>
        <p:nvCxnSpPr>
          <p:cNvPr id="11" name="Straight Connector 10" descr="Decorative line"/>
          <p:cNvCxnSpPr>
            <a:cxnSpLocks/>
          </p:cNvCxnSpPr>
          <p:nvPr userDrawn="1"/>
        </p:nvCxnSpPr>
        <p:spPr>
          <a:xfrm>
            <a:off x="838200" y="3032437"/>
            <a:ext cx="7089416" cy="0"/>
          </a:xfrm>
          <a:prstGeom prst="line">
            <a:avLst/>
          </a:prstGeom>
          <a:ln w="12700">
            <a:solidFill>
              <a:srgbClr val="05A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FD75B7F-8168-3C62-1332-1B1A60C38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723399"/>
            <a:ext cx="5880048" cy="18311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66EA699-D8E6-D64E-BFD9-F4C2A6461710}"/>
              </a:ext>
            </a:extLst>
          </p:cNvPr>
          <p:cNvGrpSpPr/>
          <p:nvPr userDrawn="1"/>
        </p:nvGrpSpPr>
        <p:grpSpPr>
          <a:xfrm>
            <a:off x="8805080" y="53340"/>
            <a:ext cx="3250442" cy="6751321"/>
            <a:chOff x="8805080" y="53340"/>
            <a:chExt cx="3250442" cy="67513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F294665-E217-5CDF-5FEA-D1CF4FC4F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805080" y="53340"/>
              <a:ext cx="3250442" cy="32613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78FA496-3DF5-16EC-980C-D6CDA5D61C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805080" y="3543311"/>
              <a:ext cx="3250442" cy="3261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2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55303"/>
            <a:ext cx="3932237" cy="93096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55304"/>
            <a:ext cx="6172200" cy="4005746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86269"/>
            <a:ext cx="3932237" cy="307478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1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25066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cxnSp>
        <p:nvCxnSpPr>
          <p:cNvPr id="11" name="Straight Connector 10" descr="Decorative line"/>
          <p:cNvCxnSpPr>
            <a:cxnSpLocks/>
          </p:cNvCxnSpPr>
          <p:nvPr userDrawn="1"/>
        </p:nvCxnSpPr>
        <p:spPr>
          <a:xfrm>
            <a:off x="830468" y="1615786"/>
            <a:ext cx="515778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E4613F1-EAFB-DF93-481A-7CD5858C7E94}"/>
              </a:ext>
            </a:extLst>
          </p:cNvPr>
          <p:cNvSpPr/>
          <p:nvPr userDrawn="1"/>
        </p:nvSpPr>
        <p:spPr>
          <a:xfrm>
            <a:off x="6718852" y="-1"/>
            <a:ext cx="5473148" cy="685800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545" t="-2520" r="-591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2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8201" y="1825625"/>
            <a:ext cx="77724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2394A8E-A973-8CF5-82D3-9184341BC3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2181" y="1962334"/>
            <a:ext cx="4328248" cy="41235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t="10765" r="7703" b="5888"/>
          <a:stretch/>
        </p:blipFill>
        <p:spPr>
          <a:xfrm>
            <a:off x="8740804" y="2184242"/>
            <a:ext cx="4066052" cy="404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38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0470" y="1825625"/>
            <a:ext cx="3622997" cy="1523887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83F1F9-0BD9-618C-1811-7A75FA5B75B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24400" y="1825625"/>
            <a:ext cx="6623050" cy="4243879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498653" y="3775428"/>
            <a:ext cx="4786873" cy="3463652"/>
            <a:chOff x="-1547059" y="2888621"/>
            <a:chExt cx="4819650" cy="34873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AA5A53-7666-9D84-23F3-8BFA508833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547059" y="4119689"/>
              <a:ext cx="4819650" cy="22015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6" t="22074" r="2246"/>
            <a:stretch/>
          </p:blipFill>
          <p:spPr>
            <a:xfrm>
              <a:off x="-938048" y="2888621"/>
              <a:ext cx="3988676" cy="3487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2295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SA_Two Content_no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625"/>
            <a:ext cx="10515601" cy="1187179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165231"/>
            <a:ext cx="5181600" cy="3011732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165231"/>
            <a:ext cx="5181600" cy="3011732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 descr="Decorative line"/>
          <p:cNvCxnSpPr/>
          <p:nvPr userDrawn="1"/>
        </p:nvCxnSpPr>
        <p:spPr>
          <a:xfrm>
            <a:off x="830468" y="3012804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71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8201" y="1825625"/>
            <a:ext cx="77724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815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0470" y="1825625"/>
            <a:ext cx="3622997" cy="1523887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83F1F9-0BD9-618C-1811-7A75FA5B75B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24400" y="1825625"/>
            <a:ext cx="6623050" cy="4243879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7421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470030"/>
            <a:ext cx="7081684" cy="1325366"/>
          </a:xfrm>
        </p:spPr>
        <p:txBody>
          <a:bodyPr rtlCol="0"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922995"/>
            <a:ext cx="7081684" cy="120545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23C40CA-F305-4CD2-954D-B423492CA479}" type="datetimeFigureOut">
              <a:rPr lang="en-US" smtClean="0"/>
              <a:pPr rtl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cxnSp>
        <p:nvCxnSpPr>
          <p:cNvPr id="11" name="Straight Connector 10" descr="Decorative line"/>
          <p:cNvCxnSpPr>
            <a:cxnSpLocks/>
          </p:cNvCxnSpPr>
          <p:nvPr userDrawn="1"/>
        </p:nvCxnSpPr>
        <p:spPr>
          <a:xfrm>
            <a:off x="838200" y="3032437"/>
            <a:ext cx="7089416" cy="0"/>
          </a:xfrm>
          <a:prstGeom prst="line">
            <a:avLst/>
          </a:prstGeom>
          <a:ln w="12700">
            <a:solidFill>
              <a:srgbClr val="05A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C8771D0-77D1-65A0-027B-5644F12D1D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730570"/>
            <a:ext cx="5872317" cy="182874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6347187-D272-6C79-C537-A522785381EA}"/>
              </a:ext>
            </a:extLst>
          </p:cNvPr>
          <p:cNvGrpSpPr/>
          <p:nvPr userDrawn="1"/>
        </p:nvGrpSpPr>
        <p:grpSpPr>
          <a:xfrm>
            <a:off x="8805080" y="53339"/>
            <a:ext cx="3250438" cy="6751321"/>
            <a:chOff x="8805080" y="53339"/>
            <a:chExt cx="3250438" cy="675132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CF42270-D7E8-6468-D376-29A0A398F0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805080" y="53339"/>
              <a:ext cx="3250438" cy="326134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5ACB107-A6C3-284A-85CE-F24BA85DF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805080" y="3543314"/>
              <a:ext cx="3250438" cy="3261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1374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cxnSp>
        <p:nvCxnSpPr>
          <p:cNvPr id="9" name="Straight Connector 8" descr="Decorative line"/>
          <p:cNvCxnSpPr/>
          <p:nvPr userDrawn="1"/>
        </p:nvCxnSpPr>
        <p:spPr>
          <a:xfrm>
            <a:off x="830468" y="4329589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1BF149-0391-FF05-4A29-9510BCE841CA}"/>
              </a:ext>
            </a:extLst>
          </p:cNvPr>
          <p:cNvGrpSpPr/>
          <p:nvPr userDrawn="1"/>
        </p:nvGrpSpPr>
        <p:grpSpPr>
          <a:xfrm>
            <a:off x="109219" y="6037704"/>
            <a:ext cx="12032261" cy="1040775"/>
            <a:chOff x="109219" y="6345108"/>
            <a:chExt cx="12032261" cy="10407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1ACD46-3B91-E0EA-B0E6-78B77B527B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9219" y="6345108"/>
              <a:ext cx="2892743" cy="104077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90096F-3F8E-D6C0-DFDE-9080E10BCC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57219" y="6345108"/>
              <a:ext cx="2892743" cy="10407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0978F30-7BF1-A602-F630-BB6AF325D2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196254" y="6345108"/>
              <a:ext cx="2892743" cy="104077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0A91690-F8FB-3A78-FF28-D3F025C0A7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248737" y="6345108"/>
              <a:ext cx="2892743" cy="1040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5519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Decorative line"/>
          <p:cNvCxnSpPr/>
          <p:nvPr userDrawn="1"/>
        </p:nvCxnSpPr>
        <p:spPr>
          <a:xfrm>
            <a:off x="830468" y="4329589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85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rgbClr val="002F5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cxnSp>
        <p:nvCxnSpPr>
          <p:cNvPr id="9" name="Straight Connector 8" descr="Decorative line"/>
          <p:cNvCxnSpPr/>
          <p:nvPr userDrawn="1"/>
        </p:nvCxnSpPr>
        <p:spPr>
          <a:xfrm>
            <a:off x="830468" y="4329589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270DD50-5292-ED37-B8EC-1D631AA19C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20" y="6026462"/>
            <a:ext cx="2892743" cy="1040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D08A6-9B77-C6DD-6E3D-13F7AD28CF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9029" y="6026462"/>
            <a:ext cx="2892743" cy="1040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4DFBCF-1BDE-8841-0D68-833EF9CF4F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8838" y="6026462"/>
            <a:ext cx="2892743" cy="1040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74CBF2-38E6-8D23-2BD8-47AC83587C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28647" y="6026462"/>
            <a:ext cx="2892743" cy="104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7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63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672"/>
            <a:ext cx="10515601" cy="1277114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599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75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5066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923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66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753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55303"/>
            <a:ext cx="3932237" cy="93096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55304"/>
            <a:ext cx="6172200" cy="4005746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86269"/>
            <a:ext cx="3932237" cy="307478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43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25066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cxnSp>
        <p:nvCxnSpPr>
          <p:cNvPr id="11" name="Straight Connector 10" descr="Decorative line"/>
          <p:cNvCxnSpPr>
            <a:cxnSpLocks/>
          </p:cNvCxnSpPr>
          <p:nvPr userDrawn="1"/>
        </p:nvCxnSpPr>
        <p:spPr>
          <a:xfrm>
            <a:off x="830468" y="1615786"/>
            <a:ext cx="515778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E4613F1-EAFB-DF93-481A-7CD5858C7E94}"/>
              </a:ext>
            </a:extLst>
          </p:cNvPr>
          <p:cNvSpPr/>
          <p:nvPr userDrawn="1"/>
        </p:nvSpPr>
        <p:spPr>
          <a:xfrm>
            <a:off x="6718852" y="-69569"/>
            <a:ext cx="5473148" cy="692757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545" t="-1490" r="-591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71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8201" y="1825625"/>
            <a:ext cx="77724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3414A6E-510C-3EE0-FC64-BE3B367B5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6776" y="1964491"/>
            <a:ext cx="4396318" cy="4188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309" y="1674793"/>
            <a:ext cx="4918165" cy="491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64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0470" y="1825625"/>
            <a:ext cx="3622997" cy="1523887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83F1F9-0BD9-618C-1811-7A75FA5B75B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24400" y="1825625"/>
            <a:ext cx="6623050" cy="4243879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8143F2-F451-46F4-A120-6A717F057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9526" y="5104639"/>
            <a:ext cx="4749402" cy="2169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8A0B7-6B79-FEE8-E6C5-7CC0AC408C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63" y="2912104"/>
            <a:ext cx="4416746" cy="44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2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rgbClr val="002F5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Decorative line"/>
          <p:cNvCxnSpPr/>
          <p:nvPr userDrawn="1"/>
        </p:nvCxnSpPr>
        <p:spPr>
          <a:xfrm>
            <a:off x="830468" y="4329589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744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SSA_Two Content_no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625"/>
            <a:ext cx="10515601" cy="1187179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165231"/>
            <a:ext cx="5181600" cy="3011732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165231"/>
            <a:ext cx="5181600" cy="3011732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 descr="Decorative line"/>
          <p:cNvCxnSpPr/>
          <p:nvPr userDrawn="1"/>
        </p:nvCxnSpPr>
        <p:spPr>
          <a:xfrm>
            <a:off x="830468" y="3012804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513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8201" y="1825625"/>
            <a:ext cx="77724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122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0470" y="1825625"/>
            <a:ext cx="3622997" cy="1523887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83F1F9-0BD9-618C-1811-7A75FA5B75B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24400" y="1825625"/>
            <a:ext cx="6623050" cy="4243879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756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470030"/>
            <a:ext cx="7081684" cy="1325366"/>
          </a:xfrm>
        </p:spPr>
        <p:txBody>
          <a:bodyPr rtlCol="0"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922995"/>
            <a:ext cx="7081684" cy="120545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23C40CA-F305-4CD2-954D-B423492CA479}" type="datetimeFigureOut">
              <a:rPr lang="en-US" smtClean="0"/>
              <a:pPr rtl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/>
          </a:p>
        </p:txBody>
      </p:sp>
      <p:cxnSp>
        <p:nvCxnSpPr>
          <p:cNvPr id="11" name="Straight Connector 10" descr="Decorative line"/>
          <p:cNvCxnSpPr>
            <a:cxnSpLocks/>
          </p:cNvCxnSpPr>
          <p:nvPr userDrawn="1"/>
        </p:nvCxnSpPr>
        <p:spPr>
          <a:xfrm>
            <a:off x="838200" y="3032437"/>
            <a:ext cx="7089416" cy="0"/>
          </a:xfrm>
          <a:prstGeom prst="line">
            <a:avLst/>
          </a:prstGeom>
          <a:ln w="12700">
            <a:solidFill>
              <a:srgbClr val="05AA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EE36623-3A7C-6EB1-DFEB-7E59909C79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3848" y="53340"/>
            <a:ext cx="3231674" cy="6751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6522F1-EF06-BDC5-F137-4EB245D7A4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723399"/>
            <a:ext cx="5880048" cy="18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671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rgbClr val="002F5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cxnSp>
        <p:nvCxnSpPr>
          <p:cNvPr id="9" name="Straight Connector 8" descr="Decorative line"/>
          <p:cNvCxnSpPr/>
          <p:nvPr userDrawn="1"/>
        </p:nvCxnSpPr>
        <p:spPr>
          <a:xfrm>
            <a:off x="830468" y="4329589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EAD61C1-8908-079A-A184-8535C57942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920" y="6037704"/>
            <a:ext cx="5897880" cy="1640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B93B95-649A-FC44-8F1F-E98B95E38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72199" y="6037704"/>
            <a:ext cx="5897881" cy="164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67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613025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rgbClr val="002F5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Decorative line"/>
          <p:cNvCxnSpPr/>
          <p:nvPr userDrawn="1"/>
        </p:nvCxnSpPr>
        <p:spPr>
          <a:xfrm>
            <a:off x="830468" y="4329589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6332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68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672"/>
            <a:ext cx="10515601" cy="1277114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605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15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5066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80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80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62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302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55303"/>
            <a:ext cx="3932237" cy="93096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55304"/>
            <a:ext cx="6172200" cy="4005746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86269"/>
            <a:ext cx="3932237" cy="307478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85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25066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cxnSp>
        <p:nvCxnSpPr>
          <p:cNvPr id="11" name="Straight Connector 10" descr="Decorative line"/>
          <p:cNvCxnSpPr>
            <a:cxnSpLocks/>
          </p:cNvCxnSpPr>
          <p:nvPr userDrawn="1"/>
        </p:nvCxnSpPr>
        <p:spPr>
          <a:xfrm>
            <a:off x="830468" y="1615786"/>
            <a:ext cx="515778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E4613F1-EAFB-DF93-481A-7CD5858C7E94}"/>
              </a:ext>
            </a:extLst>
          </p:cNvPr>
          <p:cNvSpPr/>
          <p:nvPr userDrawn="1"/>
        </p:nvSpPr>
        <p:spPr>
          <a:xfrm>
            <a:off x="6718852" y="-69569"/>
            <a:ext cx="5473148" cy="692757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545" t="-1490" r="-591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4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8201" y="1825625"/>
            <a:ext cx="77724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1367701-0A80-68E0-B33C-2CA66967A8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6776" y="1964491"/>
            <a:ext cx="4396318" cy="4188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527431"/>
            <a:ext cx="5062503" cy="50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0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0470" y="1825625"/>
            <a:ext cx="3622997" cy="1523887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83F1F9-0BD9-618C-1811-7A75FA5B75B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24400" y="1825625"/>
            <a:ext cx="6623050" cy="4243879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04F63-B88D-7980-5922-95AE700009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9526" y="5104639"/>
            <a:ext cx="4749402" cy="2169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86" y="2894478"/>
            <a:ext cx="3963522" cy="396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221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8201" y="1825625"/>
            <a:ext cx="77724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548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S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1" y="556845"/>
            <a:ext cx="10515600" cy="105894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830470" y="1825625"/>
            <a:ext cx="3622997" cy="1523887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cxnSp>
        <p:nvCxnSpPr>
          <p:cNvPr id="14" name="Straight Connector 13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83F1F9-0BD9-618C-1811-7A75FA5B75B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24400" y="1825625"/>
            <a:ext cx="6623050" cy="4243879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02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8672"/>
            <a:ext cx="10515601" cy="1277114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229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7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50661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 descr="Decorative line"/>
          <p:cNvCxnSpPr/>
          <p:nvPr userDrawn="1"/>
        </p:nvCxnSpPr>
        <p:spPr>
          <a:xfrm>
            <a:off x="830468" y="1615786"/>
            <a:ext cx="10516982" cy="441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05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C40CA-F305-4CD2-954D-B423492CA47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86BE44D-7BE8-4BA4-B72D-D1EB693EB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57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044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0692" y="338672"/>
            <a:ext cx="8913109" cy="1277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pPr rtl="0"/>
            <a:fld id="{223C40CA-F305-4CD2-954D-B423492CA479}" type="datetimeFigureOut">
              <a:rPr lang="en-US" smtClean="0"/>
              <a:pPr rtl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pPr rtl="0"/>
            <a:fld id="{386BE44D-7BE8-4BA4-B72D-D1EB693EB9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660973-122E-BBFC-B196-EDB215AF373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38198" y="483796"/>
            <a:ext cx="1062179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880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651" r:id="rId2"/>
    <p:sldLayoutId id="2147483704" r:id="rId3"/>
    <p:sldLayoutId id="2147483650" r:id="rId4"/>
    <p:sldLayoutId id="2147483662" r:id="rId5"/>
    <p:sldLayoutId id="2147483652" r:id="rId6"/>
    <p:sldLayoutId id="2147483707" r:id="rId7"/>
    <p:sldLayoutId id="2147483654" r:id="rId8"/>
    <p:sldLayoutId id="2147483658" r:id="rId9"/>
    <p:sldLayoutId id="2147483656" r:id="rId10"/>
    <p:sldLayoutId id="2147483653" r:id="rId11"/>
    <p:sldLayoutId id="2147483659" r:id="rId12"/>
    <p:sldLayoutId id="2147483706" r:id="rId13"/>
    <p:sldLayoutId id="2147483663" r:id="rId14"/>
    <p:sldLayoutId id="2147483702" r:id="rId15"/>
    <p:sldLayoutId id="214748370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5AA91"/>
          </a:solidFill>
          <a:latin typeface="Urbanist Black" panose="020B0A04040200000203" pitchFamily="34" charset="77"/>
          <a:ea typeface="Urbanist Black" panose="020B0A04040200000203" pitchFamily="34" charset="77"/>
          <a:cs typeface="Urbanist Black" panose="020B0A04040200000203" pitchFamily="34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rgbClr val="002F58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F58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F58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F58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F58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0692" y="338672"/>
            <a:ext cx="8913109" cy="1277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pPr rtl="0"/>
            <a:fld id="{223C40CA-F305-4CD2-954D-B423492CA479}" type="datetimeFigureOut">
              <a:rPr lang="en-US" smtClean="0"/>
              <a:pPr rtl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pPr rtl="0"/>
            <a:fld id="{386BE44D-7BE8-4BA4-B72D-D1EB693EB9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5937BC-AD8C-B532-6839-633F1724FC2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38198" y="483796"/>
            <a:ext cx="1062179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304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3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Livvic" pitchFamily="2" charset="77"/>
          <a:ea typeface="Urbanist Black" panose="020B0A04040200000203" pitchFamily="34" charset="77"/>
          <a:cs typeface="Urbanist Black" panose="020B0A04040200000203" pitchFamily="34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0692" y="338672"/>
            <a:ext cx="8913109" cy="1277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pPr rtl="0"/>
            <a:fld id="{223C40CA-F305-4CD2-954D-B423492CA479}" type="datetimeFigureOut">
              <a:rPr lang="en-US" smtClean="0"/>
              <a:pPr rtl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</a:lstStyle>
          <a:p>
            <a:pPr rtl="0"/>
            <a:fld id="{386BE44D-7BE8-4BA4-B72D-D1EB693EB9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152B3C-2B54-F76A-1F4F-0A35E47F70D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38198" y="483796"/>
            <a:ext cx="1062179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9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7" r:id="rId14"/>
    <p:sldLayoutId id="214748373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F58"/>
          </a:solidFill>
          <a:latin typeface="Livvic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rgbClr val="05AA9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5AA9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5AA9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5AA9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5AA91"/>
          </a:solidFill>
          <a:latin typeface="Urbanist Medium" panose="020B0A04040200000203" pitchFamily="34" charset="77"/>
          <a:ea typeface="Urbanist Medium" panose="020B0A04040200000203" pitchFamily="34" charset="77"/>
          <a:cs typeface="Urbanist Medium" panose="020B0A04040200000203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CCIFSupport@nwnc.or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mailto:infoOregon@firstchildrensfinance.or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gon.gov/biz/Pages/default.asp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hyperlink" Target="https://olis.oregonlegislature.gov/liz/2023R1/Downloads/MeasureDocument/SB5506/Enrolled" TargetMode="External"/><Relationship Id="rId7" Type="http://schemas.openxmlformats.org/officeDocument/2006/relationships/image" Target="../media/image20.emf"/><Relationship Id="rId2" Type="http://schemas.openxmlformats.org/officeDocument/2006/relationships/hyperlink" Target="https://olis.oregonlegislature.gov/liz/2023R1/Downloads/MeasureDocument/HB3005/Enrolled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regon.gov/biz/Pages/default.aspx" TargetMode="Externa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6B5DA-76CF-74B4-D78D-E90A69DED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207" y="2564932"/>
            <a:ext cx="10739586" cy="2613025"/>
          </a:xfrm>
        </p:spPr>
        <p:txBody>
          <a:bodyPr rtlCol="0">
            <a:normAutofit fontScale="90000"/>
          </a:bodyPr>
          <a:lstStyle/>
          <a:p>
            <a:pPr rtl="0"/>
            <a:r>
              <a:rPr lang="es" sz="4800" dirty="0"/>
              <a:t>Fondo de Infraestructura </a:t>
            </a:r>
            <a:br>
              <a:rPr lang="en-US" sz="4800" dirty="0"/>
            </a:br>
            <a:r>
              <a:rPr lang="es" sz="4800" dirty="0"/>
              <a:t>para el Cuidado Infantil (CCIF, por sus siglas en inglés)</a:t>
            </a:r>
            <a:br>
              <a:rPr lang="en-US" dirty="0"/>
            </a:br>
            <a:r>
              <a:rPr lang="es" dirty="0"/>
              <a:t>Información de la solicitud</a:t>
            </a:r>
          </a:p>
        </p:txBody>
      </p:sp>
    </p:spTree>
    <p:extLst>
      <p:ext uri="{BB962C8B-B14F-4D97-AF65-F5344CB8AC3E}">
        <p14:creationId xmlns:p14="http://schemas.microsoft.com/office/powerpoint/2010/main" val="1405200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3ADF3-BCC4-771A-77D0-ECDA0B4A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s" dirty="0"/>
              <a:t>Los apoyos de asistencia técnica (AT) incluyen, entre otros, los siguientes: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35AB1-C0F1-8149-A75D-B4A157B2E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1427"/>
            <a:ext cx="8968632" cy="4308235"/>
          </a:xfrm>
        </p:spPr>
        <p:txBody>
          <a:bodyPr rtlCol="0"/>
          <a:lstStyle/>
          <a:p>
            <a:pPr rtl="0"/>
            <a:r>
              <a:rPr lang="es" b="1"/>
              <a:t>*Apoyo para las solicitudes del CCIF </a:t>
            </a:r>
          </a:p>
          <a:p>
            <a:pPr rtl="0"/>
            <a:r>
              <a:rPr lang="es" b="1"/>
              <a:t>*Apoyo para traducción e interpretación</a:t>
            </a:r>
          </a:p>
          <a:p>
            <a:pPr rtl="0"/>
            <a:r>
              <a:rPr lang="es" b="1"/>
              <a:t>*Redacción de un plan de negocios</a:t>
            </a:r>
          </a:p>
          <a:p>
            <a:pPr rtl="0"/>
            <a:r>
              <a:rPr lang="es" b="1"/>
              <a:t>*Creación de presupuestos</a:t>
            </a:r>
          </a:p>
          <a:p>
            <a:pPr rtl="0"/>
            <a:r>
              <a:rPr lang="es" b="1"/>
              <a:t>*Capacitación y recursos empresariales</a:t>
            </a:r>
          </a:p>
          <a:p>
            <a:pPr rtl="0"/>
            <a:r>
              <a:rPr lang="es" b="1"/>
              <a:t>*Consultas individuales</a:t>
            </a:r>
          </a:p>
          <a:p>
            <a:pPr rtl="0"/>
            <a:r>
              <a:rPr lang="es" b="1"/>
              <a:t>*Plan de gastos e implementación del subsidio del CCIF</a:t>
            </a:r>
          </a:p>
          <a:p>
            <a:pPr rtl="0"/>
            <a:r>
              <a:rPr lang="es" b="1"/>
              <a:t>*Mantenimiento de registros </a:t>
            </a:r>
          </a:p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Asian Pacific American Network of Oregon (APANO) – Prosper Portland">
            <a:extLst>
              <a:ext uri="{FF2B5EF4-FFF2-40B4-BE49-F238E27FC236}">
                <a16:creationId xmlns:a16="http://schemas.microsoft.com/office/drawing/2014/main" id="{FD3B754F-9B9A-92B1-58EB-0B4B3B9E9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85" y="1838572"/>
            <a:ext cx="3589897" cy="17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53ADF3-BCC4-771A-77D0-ECDA0B4A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s" dirty="0"/>
              <a:t>La asistencia técnica (AT) es proporcionada por: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35AB1-C0F1-8149-A75D-B4A157B2E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3" y="3633521"/>
            <a:ext cx="4850543" cy="2611921"/>
          </a:xfrm>
        </p:spPr>
        <p:txBody>
          <a:bodyPr rtlCol="0">
            <a:normAutofit fontScale="92500" lnSpcReduction="20000"/>
          </a:bodyPr>
          <a:lstStyle/>
          <a:p>
            <a:pPr algn="ctr" rtl="0"/>
            <a:r>
              <a:rPr lang="es" b="1">
                <a:solidFill>
                  <a:srgbClr val="05AA91"/>
                </a:solidFill>
                <a:latin typeface="Urbanist Medium"/>
                <a:ea typeface="Urbanist Medium"/>
                <a:cs typeface="Urbanist Medium"/>
              </a:rPr>
              <a:t>Organización regional sin fines de lucro con éxito demostrado brindando asistencia técnica a empresas y empresarios de propiedad nativa y a todas las comunidades, a través de un enfoque indígena para el aprendizaje colaborativo y la asociación.</a:t>
            </a:r>
            <a:endParaRPr lang="en-US" b="1">
              <a:solidFill>
                <a:srgbClr val="05AA91"/>
              </a:solidFill>
            </a:endParaRPr>
          </a:p>
          <a:p>
            <a:pPr rtl="0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A2D66-A4E9-9A6F-3B8F-27B7AAECE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719" y="3633521"/>
            <a:ext cx="4962720" cy="2611922"/>
          </a:xfrm>
        </p:spPr>
        <p:txBody>
          <a:bodyPr rtlCol="0">
            <a:normAutofit fontScale="92500" lnSpcReduction="20000"/>
          </a:bodyPr>
          <a:lstStyle/>
          <a:p>
            <a:pPr algn="ctr" rtl="0"/>
            <a:r>
              <a:rPr lang="es" b="1">
                <a:solidFill>
                  <a:srgbClr val="05AA91"/>
                </a:solidFill>
                <a:latin typeface="Urbanist Medium"/>
                <a:ea typeface="Urbanist Medium"/>
                <a:cs typeface="Urbanist Medium"/>
              </a:rPr>
              <a:t>Organización nacional sin fines de lucro con éxito demostrado brindando asistencia técnica a empresas de cuidado infantil en varios estados, incluido Oregón. Su misión es </a:t>
            </a:r>
            <a:r>
              <a:rPr lang="es" b="1">
                <a:solidFill>
                  <a:srgbClr val="05AA91"/>
                </a:solidFill>
                <a:effectLst/>
                <a:highlight>
                  <a:srgbClr val="FFFFFF"/>
                </a:highlight>
                <a:latin typeface="Urbanist Medium" panose="020B0A04040200000203" pitchFamily="34" charset="0"/>
                <a:ea typeface="Urbanist Medium" panose="020B0A04040200000203" pitchFamily="34" charset="0"/>
                <a:cs typeface="Urbanist Medium" panose="020B0A04040200000203" pitchFamily="34" charset="0"/>
              </a:rPr>
              <a:t>hacer crecer la oferta y la sostenibilidad empresarial de servicios de cuidado infantil de excelencia.</a:t>
            </a:r>
            <a:endParaRPr lang="en-US" b="1">
              <a:solidFill>
                <a:srgbClr val="05AA91"/>
              </a:solidFill>
              <a:latin typeface="Urbanist Medium" panose="020B0A04040200000203" pitchFamily="34" charset="0"/>
              <a:ea typeface="Urbanist Medium" panose="020B0A04040200000203" pitchFamily="34" charset="0"/>
              <a:cs typeface="Urbanist Medium" panose="020B0A04040200000203" pitchFamily="34" charset="0"/>
            </a:endParaRPr>
          </a:p>
          <a:p>
            <a:pPr rtl="0"/>
            <a:endParaRPr lang="en-US"/>
          </a:p>
        </p:txBody>
      </p:sp>
      <p:pic>
        <p:nvPicPr>
          <p:cNvPr id="1034" name="Picture 10" descr="First Children's Finance Vermont">
            <a:extLst>
              <a:ext uri="{FF2B5EF4-FFF2-40B4-BE49-F238E27FC236}">
                <a16:creationId xmlns:a16="http://schemas.microsoft.com/office/drawing/2014/main" id="{3946B459-B858-310E-C5D0-7763FD61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987" y="2056089"/>
            <a:ext cx="4603774" cy="103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643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Asian Pacific American Network of Oregon (APANO) – Prosper Portland">
            <a:extLst>
              <a:ext uri="{FF2B5EF4-FFF2-40B4-BE49-F238E27FC236}">
                <a16:creationId xmlns:a16="http://schemas.microsoft.com/office/drawing/2014/main" id="{FD3B754F-9B9A-92B1-58EB-0B4B3B9E9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11" y="1699289"/>
            <a:ext cx="3589897" cy="17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53ADF3-BCC4-771A-77D0-ECDA0B4A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s" dirty="0"/>
              <a:t>La asistencia técnica (AT) es proporcionada por: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435AB1-C0F1-8149-A75D-B4A157B2E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953" y="3429000"/>
            <a:ext cx="5180013" cy="2611921"/>
          </a:xfrm>
        </p:spPr>
        <p:txBody>
          <a:bodyPr rtlCol="0">
            <a:normAutofit/>
          </a:bodyPr>
          <a:lstStyle/>
          <a:p>
            <a:pPr rtl="0"/>
            <a:r>
              <a:rPr lang="es" b="1">
                <a:solidFill>
                  <a:srgbClr val="05AA9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rPr>
              <a:t>Correo electrónico:</a:t>
            </a:r>
          </a:p>
          <a:p>
            <a:pPr rtl="0"/>
            <a:r>
              <a:rPr lang="es" b="1" i="0">
                <a:effectLst/>
                <a:highlight>
                  <a:srgbClr val="FFFFFF"/>
                </a:highlight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CCIFSupport@nwnc.org</a:t>
            </a:r>
            <a:endParaRPr lang="en-US" b="1" i="0" dirty="0">
              <a:effectLst/>
              <a:highlight>
                <a:srgbClr val="FFFFFF"/>
              </a:highlight>
              <a:latin typeface="Urbanist" panose="020B0A04040200000203" pitchFamily="34" charset="0"/>
              <a:ea typeface="Urbanist" panose="020B0A04040200000203" pitchFamily="34" charset="0"/>
              <a:cs typeface="Urbanist" panose="020B0A04040200000203" pitchFamily="34" charset="0"/>
            </a:endParaRPr>
          </a:p>
          <a:p>
            <a:pPr rtl="0"/>
            <a:r>
              <a:rPr lang="es" b="1">
                <a:solidFill>
                  <a:srgbClr val="05AA9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rPr>
              <a:t>Contacto: </a:t>
            </a:r>
            <a:r>
              <a:rPr lang="es" b="1"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rPr>
              <a:t>Amber Faist </a:t>
            </a:r>
            <a:endParaRPr lang="en-US" b="1" i="0" dirty="0">
              <a:effectLst/>
              <a:highlight>
                <a:srgbClr val="FFFFFF"/>
              </a:highlight>
              <a:latin typeface="Urbanist" panose="020B0A04040200000203" pitchFamily="34" charset="0"/>
              <a:ea typeface="Urbanist" panose="020B0A04040200000203" pitchFamily="34" charset="0"/>
              <a:cs typeface="Urbanist" panose="020B0A04040200000203" pitchFamily="34" charset="0"/>
            </a:endParaRPr>
          </a:p>
          <a:p>
            <a:pPr rtl="0"/>
            <a:r>
              <a:rPr lang="es" b="1">
                <a:solidFill>
                  <a:srgbClr val="05AA91"/>
                </a:solidFill>
                <a:highlight>
                  <a:srgbClr val="FFFFFF"/>
                </a:highlight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rPr>
              <a:t>Teléfono: </a:t>
            </a:r>
            <a:r>
              <a:rPr lang="es" b="1">
                <a:highlight>
                  <a:srgbClr val="FFFFFF"/>
                </a:highlight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rPr>
              <a:t>(503) 894-4525</a:t>
            </a:r>
          </a:p>
          <a:p>
            <a:pPr rtl="0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A2D66-A4E9-9A6F-3B8F-27B7AAECE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5907" y="3494238"/>
            <a:ext cx="6155754" cy="2611922"/>
          </a:xfrm>
        </p:spPr>
        <p:txBody>
          <a:bodyPr rtlCol="0">
            <a:normAutofit/>
          </a:bodyPr>
          <a:lstStyle/>
          <a:p>
            <a:pPr rtl="0"/>
            <a:r>
              <a:rPr lang="es" b="1">
                <a:solidFill>
                  <a:srgbClr val="05AA91"/>
                </a:solidFill>
              </a:rPr>
              <a:t>Correo electrónico: </a:t>
            </a:r>
            <a:r>
              <a:rPr lang="es" b="1">
                <a:latin typeface="Urbanist Medium" panose="020B0A04040200000203" pitchFamily="34" charset="0"/>
                <a:ea typeface="Urbanist Medium" panose="020B0A04040200000203" pitchFamily="34" charset="0"/>
                <a:cs typeface="Urbanist Medium" panose="020B0A04040200000203" pitchFamily="34" charset="0"/>
                <a:hlinkClick r:id="rId4" tooltip="mailto:infooregon@firstchildrensfinance.or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infoOregon@firstchildrensfinance.org</a:t>
            </a:r>
            <a:endParaRPr lang="en-US" b="1" dirty="0">
              <a:latin typeface="Urbanist Medium" panose="020B0A04040200000203" pitchFamily="34" charset="0"/>
              <a:ea typeface="Urbanist Medium" panose="020B0A04040200000203" pitchFamily="34" charset="0"/>
              <a:cs typeface="Urbanist Medium" panose="020B0A04040200000203" pitchFamily="34" charset="0"/>
            </a:endParaRPr>
          </a:p>
          <a:p>
            <a:pPr rtl="0"/>
            <a:r>
              <a:rPr lang="es" b="1">
                <a:solidFill>
                  <a:srgbClr val="05AA9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rPr>
              <a:t>Contacto: </a:t>
            </a:r>
            <a:r>
              <a:rPr lang="es" b="1"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rPr>
              <a:t>Heidi Hagel-Braid</a:t>
            </a:r>
            <a:endParaRPr lang="en-US" b="1" i="0" dirty="0">
              <a:effectLst/>
              <a:highlight>
                <a:srgbClr val="FFFFFF"/>
              </a:highlight>
              <a:latin typeface="Urbanist" panose="020B0A04040200000203" pitchFamily="34" charset="0"/>
              <a:ea typeface="Urbanist" panose="020B0A04040200000203" pitchFamily="34" charset="0"/>
              <a:cs typeface="Urbanist" panose="020B0A04040200000203" pitchFamily="34" charset="0"/>
            </a:endParaRPr>
          </a:p>
          <a:p>
            <a:pPr rtl="0"/>
            <a:r>
              <a:rPr lang="es" b="1">
                <a:solidFill>
                  <a:srgbClr val="05AA91"/>
                </a:solidFill>
                <a:highlight>
                  <a:srgbClr val="FFFFFF"/>
                </a:highlight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rPr>
              <a:t>Teléfono: </a:t>
            </a:r>
            <a:r>
              <a:rPr lang="es" b="1">
                <a:highlight>
                  <a:srgbClr val="FFFFFF"/>
                </a:highlight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rPr>
              <a:t>(612) 279-6504</a:t>
            </a:r>
          </a:p>
          <a:p>
            <a:pPr rtl="0"/>
            <a:endParaRPr lang="en-US" b="1" dirty="0">
              <a:solidFill>
                <a:srgbClr val="05AA91"/>
              </a:solidFill>
            </a:endParaRPr>
          </a:p>
        </p:txBody>
      </p:sp>
      <p:pic>
        <p:nvPicPr>
          <p:cNvPr id="1034" name="Picture 10" descr="First Children's Finance Vermont">
            <a:extLst>
              <a:ext uri="{FF2B5EF4-FFF2-40B4-BE49-F238E27FC236}">
                <a16:creationId xmlns:a16="http://schemas.microsoft.com/office/drawing/2014/main" id="{3946B459-B858-310E-C5D0-7763FD61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667" y="1953245"/>
            <a:ext cx="4603774" cy="103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361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F4508F-AE55-C17D-D99D-A5FC6932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250661"/>
          </a:xfrm>
        </p:spPr>
        <p:txBody>
          <a:bodyPr rtlCol="0">
            <a:normAutofit/>
          </a:bodyPr>
          <a:lstStyle/>
          <a:p>
            <a:pPr rtl="0"/>
            <a:r>
              <a:rPr lang="es"/>
              <a:t>¿Tiene preguntas?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67C89-023B-7C1B-DB05-39309C905F86}"/>
              </a:ext>
            </a:extLst>
          </p:cNvPr>
          <p:cNvSpPr txBox="1"/>
          <p:nvPr/>
        </p:nvSpPr>
        <p:spPr>
          <a:xfrm>
            <a:off x="705781" y="1905506"/>
            <a:ext cx="5524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sz="2400" b="1">
                <a:solidFill>
                  <a:srgbClr val="05AA91"/>
                </a:solidFill>
              </a:rPr>
              <a:t>Las preguntas del seminario web se recopilarán en la sección de Preguntas frecuentes (FAQ) que está disponible en el sitio web de Business Oregon:</a:t>
            </a:r>
          </a:p>
          <a:p>
            <a:pPr rtl="0"/>
            <a:endParaRPr lang="en-US" sz="2400" b="1" dirty="0">
              <a:solidFill>
                <a:srgbClr val="002F58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055E65-EAE2-32C9-C6A5-12347F9F0922}"/>
              </a:ext>
            </a:extLst>
          </p:cNvPr>
          <p:cNvSpPr txBox="1"/>
          <p:nvPr/>
        </p:nvSpPr>
        <p:spPr>
          <a:xfrm>
            <a:off x="705781" y="3572232"/>
            <a:ext cx="54074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sz="2000" b="1">
                <a:solidFill>
                  <a:srgbClr val="002F5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https://www.oregon.gov/biz/Pages/default.aspx</a:t>
            </a:r>
            <a:endParaRPr lang="en-US" sz="2000" b="1" dirty="0">
              <a:solidFill>
                <a:srgbClr val="002F58"/>
              </a:solidFill>
            </a:endParaRPr>
          </a:p>
          <a:p>
            <a:pPr rtl="0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197D1-E08F-DAD7-CEDF-34D7CB7859E1}"/>
              </a:ext>
            </a:extLst>
          </p:cNvPr>
          <p:cNvSpPr txBox="1"/>
          <p:nvPr/>
        </p:nvSpPr>
        <p:spPr>
          <a:xfrm>
            <a:off x="705781" y="4302349"/>
            <a:ext cx="5777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sz="2800" b="1">
                <a:solidFill>
                  <a:srgbClr val="05AA91"/>
                </a:solidFill>
              </a:rPr>
              <a:t>Si tiene preguntas sobre Asistencia Técnica, comuníquese directamente con los proveedores de AT en las diapositivas anteriores.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7418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8416A-6FE4-AC7B-00D4-3B9769949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06" y="2971899"/>
            <a:ext cx="8913109" cy="1277114"/>
          </a:xfrm>
        </p:spPr>
        <p:txBody>
          <a:bodyPr rtlCol="0">
            <a:noAutofit/>
          </a:bodyPr>
          <a:lstStyle/>
          <a:p>
            <a:pPr rtl="0"/>
            <a:r>
              <a:rPr lang="es" sz="8800">
                <a:solidFill>
                  <a:srgbClr val="002F58"/>
                </a:solidFill>
              </a:rPr>
              <a:t>¡Gracias!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74574-CA0C-5912-39A3-76B5064164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76" y="1417534"/>
            <a:ext cx="3901842" cy="3901842"/>
          </a:xfrm>
          <a:prstGeom prst="rect">
            <a:avLst/>
          </a:prstGeom>
        </p:spPr>
      </p:pic>
      <p:pic>
        <p:nvPicPr>
          <p:cNvPr id="4" name="Picture 3" descr="Grant Program will Open to Coastal Oregon Businesses Impacted by Pandemic Dec. 3 at 3 pm">
            <a:extLst>
              <a:ext uri="{FF2B5EF4-FFF2-40B4-BE49-F238E27FC236}">
                <a16:creationId xmlns:a16="http://schemas.microsoft.com/office/drawing/2014/main" id="{A1A33052-CD6C-1A5E-94D6-71FECEE0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01" y="539312"/>
            <a:ext cx="5548796" cy="103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sian Pacific American Network of Oregon (APANO) – Prosper Portland">
            <a:extLst>
              <a:ext uri="{FF2B5EF4-FFF2-40B4-BE49-F238E27FC236}">
                <a16:creationId xmlns:a16="http://schemas.microsoft.com/office/drawing/2014/main" id="{F366EFFB-47FC-FEBA-D1AB-549901976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3051"/>
            <a:ext cx="3589897" cy="17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First Children's Finance Vermont">
            <a:extLst>
              <a:ext uri="{FF2B5EF4-FFF2-40B4-BE49-F238E27FC236}">
                <a16:creationId xmlns:a16="http://schemas.microsoft.com/office/drawing/2014/main" id="{754BF585-3623-C777-68A3-9B689F48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980" y="5444827"/>
            <a:ext cx="4603774" cy="103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049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FB3ECE1-D965-6385-DA2A-25B087A9785C}"/>
              </a:ext>
            </a:extLst>
          </p:cNvPr>
          <p:cNvSpPr txBox="1">
            <a:spLocks/>
          </p:cNvSpPr>
          <p:nvPr/>
        </p:nvSpPr>
        <p:spPr>
          <a:xfrm>
            <a:off x="592790" y="397933"/>
            <a:ext cx="11192809" cy="1217853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5AA91"/>
                </a:solidFill>
                <a:latin typeface="Urbanist Black" panose="020B0A04040200000203" pitchFamily="34" charset="77"/>
                <a:ea typeface="Urbanist Black" panose="020B0A04040200000203" pitchFamily="34" charset="77"/>
                <a:cs typeface="Urbanist Black" panose="020B0A04040200000203" pitchFamily="34" charset="77"/>
              </a:defRPr>
            </a:lvl1pPr>
          </a:lstStyle>
          <a:p>
            <a:pPr rtl="0"/>
            <a:r>
              <a:rPr lang="es" sz="3600" dirty="0">
                <a:solidFill>
                  <a:schemeClr val="accent4"/>
                </a:solidFill>
              </a:rPr>
              <a:t>Antecedentes del Fondo de Infraestructura para el Cuidado Infantil 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07273B4-13E4-8883-D71D-21F302A8B877}"/>
              </a:ext>
            </a:extLst>
          </p:cNvPr>
          <p:cNvSpPr txBox="1">
            <a:spLocks/>
          </p:cNvSpPr>
          <p:nvPr/>
        </p:nvSpPr>
        <p:spPr>
          <a:xfrm>
            <a:off x="772419" y="1897988"/>
            <a:ext cx="5891954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F58"/>
                </a:solidFill>
                <a:latin typeface="Urbanist Medium" panose="020B0A04040200000203" pitchFamily="34" charset="77"/>
                <a:ea typeface="Urbanist Medium" panose="020B0A04040200000203" pitchFamily="34" charset="77"/>
                <a:cs typeface="Urbanist Medium" panose="020B0A04040200000203" pitchFamily="34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s" sz="1800" b="1" dirty="0">
                <a:latin typeface="Urbanist Medium"/>
                <a:ea typeface="Urbanist Medium"/>
                <a:cs typeface="Urbanist Medium"/>
                <a:hlinkClick r:id="rId2"/>
              </a:rPr>
              <a:t>HB 3005</a:t>
            </a:r>
            <a:r>
              <a:rPr lang="es" sz="1800" b="1" dirty="0">
                <a:latin typeface="Urbanist Medium"/>
                <a:ea typeface="Urbanist Medium"/>
                <a:cs typeface="Urbanist Medium"/>
              </a:rPr>
              <a:t> </a:t>
            </a:r>
            <a:endParaRPr lang="en-US" sz="1800" b="1" dirty="0"/>
          </a:p>
          <a:p>
            <a:pPr rtl="0"/>
            <a:r>
              <a:rPr lang="es" sz="1800" b="1" dirty="0">
                <a:latin typeface="Urbanist Medium"/>
                <a:ea typeface="Urbanist Medium"/>
                <a:cs typeface="Urbanist Medium"/>
              </a:rPr>
              <a:t>Sesión legislativa de 2023</a:t>
            </a:r>
          </a:p>
          <a:p>
            <a:pPr rtl="0"/>
            <a:endParaRPr lang="en-US" sz="1800" b="1" dirty="0"/>
          </a:p>
          <a:p>
            <a:pPr rtl="0"/>
            <a:r>
              <a:rPr lang="es" sz="1800" b="1" dirty="0">
                <a:latin typeface="Urbanist Medium"/>
                <a:ea typeface="Urbanist Medium"/>
                <a:cs typeface="Urbanist Medium"/>
              </a:rPr>
              <a:t>$50 millones en bonos de lotería para construir infraestructura de cuidado infantil en todo el estado</a:t>
            </a:r>
          </a:p>
          <a:p>
            <a:pPr rtl="0"/>
            <a:endParaRPr lang="en-US" sz="1800" b="1" dirty="0"/>
          </a:p>
          <a:p>
            <a:pPr rtl="0"/>
            <a:r>
              <a:rPr lang="es" sz="1800" b="1" dirty="0">
                <a:latin typeface="Urbanist Medium"/>
                <a:ea typeface="Urbanist Medium"/>
                <a:cs typeface="Urbanist Medium"/>
              </a:rPr>
              <a:t>Venta de bonos de $25 millones en mayo de 2024 y</a:t>
            </a:r>
          </a:p>
          <a:p>
            <a:pPr rtl="0"/>
            <a:r>
              <a:rPr lang="es" sz="1800" b="1" dirty="0">
                <a:latin typeface="Urbanist Medium"/>
                <a:ea typeface="Urbanist Medium"/>
                <a:cs typeface="Urbanist Medium"/>
              </a:rPr>
              <a:t>Venta de bonos de $25 millones en la primavera de 2025 </a:t>
            </a:r>
          </a:p>
          <a:p>
            <a:pPr rtl="0"/>
            <a:endParaRPr lang="en-US" sz="1800" b="1" dirty="0"/>
          </a:p>
          <a:p>
            <a:pPr rtl="0"/>
            <a:r>
              <a:rPr lang="es" sz="1800" b="1" dirty="0">
                <a:latin typeface="Urbanist Medium"/>
                <a:ea typeface="Urbanist Medium"/>
                <a:cs typeface="Urbanist Medium"/>
                <a:hlinkClick r:id="rId3"/>
              </a:rPr>
              <a:t>SB 5506 </a:t>
            </a:r>
            <a:endParaRPr lang="en-US" sz="1800" b="1" dirty="0">
              <a:latin typeface="Urbanist Medium"/>
              <a:ea typeface="Urbanist Medium"/>
              <a:cs typeface="Urbanist Medium"/>
            </a:endParaRPr>
          </a:p>
          <a:p>
            <a:pPr rtl="0"/>
            <a:r>
              <a:rPr lang="es" sz="1800" b="1" dirty="0">
                <a:latin typeface="Urbanist Medium"/>
                <a:ea typeface="Urbanist Medium"/>
                <a:cs typeface="Urbanist Medium"/>
              </a:rPr>
              <a:t>El DELC proporcionará asistencia técnica comercial en todo el estado para el CCIF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849B9-02B1-8390-8BF9-DDFE6FD3F1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27" y="1896829"/>
            <a:ext cx="5709273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873935-9887-F480-81F1-B11C892A6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41" y="3137676"/>
            <a:ext cx="546100" cy="46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7BE768-A09A-078D-C790-87B975DC6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41" y="2005879"/>
            <a:ext cx="533400" cy="52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8D1C11-59CB-86F7-B9AE-3035C95D4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041" y="4200565"/>
            <a:ext cx="533400" cy="52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30F1C4-17CA-5E9C-DCCD-00C786B340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691" y="5299178"/>
            <a:ext cx="2921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34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501A-BE78-1207-C7C0-82AEDDE5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" sz="3200" dirty="0">
                <a:solidFill>
                  <a:schemeClr val="accent4"/>
                </a:solidFill>
              </a:rPr>
              <a:t>Fondo de Infraestructura para el Cuidado Infantil </a:t>
            </a:r>
            <a:br>
              <a:rPr lang="en-US" sz="3200" dirty="0">
                <a:solidFill>
                  <a:schemeClr val="accent4"/>
                </a:solidFill>
              </a:rPr>
            </a:br>
            <a:r>
              <a:rPr lang="es" sz="3200" dirty="0">
                <a:solidFill>
                  <a:schemeClr val="accent4"/>
                </a:solidFill>
              </a:rPr>
              <a:t>Calendario de solicitudes para 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47941-E691-EACF-CEC4-29CAD8131F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49569" y="1681163"/>
            <a:ext cx="6644209" cy="4508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s" sz="2400" b="1" dirty="0"/>
              <a:t>Mayo 2024-Venta de bonos de lotería</a:t>
            </a:r>
          </a:p>
          <a:p>
            <a:pPr rtl="0"/>
            <a:endParaRPr lang="en-US" sz="2400" b="1" dirty="0"/>
          </a:p>
          <a:p>
            <a:pPr rtl="0"/>
            <a:r>
              <a:rPr lang="es" sz="2400" b="1" dirty="0"/>
              <a:t>Julio de 2024-Ronda de solicitudes 1 ($10 millones)</a:t>
            </a:r>
          </a:p>
          <a:p>
            <a:pPr rtl="0"/>
            <a:endParaRPr lang="en-US" sz="2400" b="1" dirty="0"/>
          </a:p>
          <a:p>
            <a:pPr rtl="0"/>
            <a:r>
              <a:rPr lang="es" sz="2400" b="1" dirty="0">
                <a:latin typeface="Urbanist Medium"/>
                <a:ea typeface="Urbanist Medium"/>
                <a:cs typeface="Urbanist Medium"/>
              </a:rPr>
              <a:t>Octubre de 2024-Intención de adjudicación del CCIF a los destinatarios de la Ronda 1</a:t>
            </a:r>
          </a:p>
          <a:p>
            <a:pPr rtl="0"/>
            <a:endParaRPr lang="en-US" sz="2400" b="1" dirty="0"/>
          </a:p>
          <a:p>
            <a:pPr rtl="0"/>
            <a:r>
              <a:rPr lang="es" sz="2400" b="1" dirty="0"/>
              <a:t>Otoño de 2024-Ronda de solicitudes 2 ($15 mil.)</a:t>
            </a:r>
          </a:p>
          <a:p>
            <a:pPr rt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6B8B38-62CD-ACE0-E78C-D16EDF53F6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55" y="2310858"/>
            <a:ext cx="4872914" cy="3249110"/>
          </a:xfrm>
          <a:prstGeom prst="rect">
            <a:avLst/>
          </a:prstGeom>
        </p:spPr>
      </p:pic>
      <p:pic>
        <p:nvPicPr>
          <p:cNvPr id="1030" name="Picture 6" descr="Grant Program will Open to Coastal Oregon Businesses Impacted by Pandemic Dec. 3 at 3 pm">
            <a:extLst>
              <a:ext uri="{FF2B5EF4-FFF2-40B4-BE49-F238E27FC236}">
                <a16:creationId xmlns:a16="http://schemas.microsoft.com/office/drawing/2014/main" id="{414A2777-0CB2-34BB-EB0C-449B8BC8C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823" y="5769683"/>
            <a:ext cx="4512177" cy="83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24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501A-BE78-1207-C7C0-82AEDDE5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" sz="3600" dirty="0">
                <a:solidFill>
                  <a:schemeClr val="accent4"/>
                </a:solidFill>
              </a:rPr>
              <a:t>Elegibilidad de solicitantes </a:t>
            </a:r>
            <a:br>
              <a:rPr lang="es" sz="3600" dirty="0">
                <a:solidFill>
                  <a:schemeClr val="accent4"/>
                </a:solidFill>
              </a:rPr>
            </a:br>
            <a:r>
              <a:rPr lang="es" sz="3600" dirty="0">
                <a:solidFill>
                  <a:schemeClr val="accent4"/>
                </a:solidFill>
              </a:rPr>
              <a:t>para el CCIF</a:t>
            </a:r>
          </a:p>
        </p:txBody>
      </p:sp>
      <p:pic>
        <p:nvPicPr>
          <p:cNvPr id="1030" name="Picture 6" descr="Grant Program will Open to Coastal Oregon Businesses Impacted by Pandemic Dec. 3 at 3 pm">
            <a:extLst>
              <a:ext uri="{FF2B5EF4-FFF2-40B4-BE49-F238E27FC236}">
                <a16:creationId xmlns:a16="http://schemas.microsoft.com/office/drawing/2014/main" id="{414A2777-0CB2-34BB-EB0C-449B8BC8C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87" y="158323"/>
            <a:ext cx="3983935" cy="7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A4F23-2EB0-3E1C-F967-6463601CF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176" y="1251119"/>
            <a:ext cx="10948022" cy="4790247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endParaRPr lang="en-US" sz="1800" b="1" dirty="0">
              <a:latin typeface="Urbanist Medium"/>
              <a:ea typeface="Urbanist Medium"/>
              <a:cs typeface="Urbanist Medium"/>
            </a:endParaRPr>
          </a:p>
          <a:p>
            <a:pPr rtl="0"/>
            <a:r>
              <a:rPr lang="es" sz="1600" b="1" dirty="0">
                <a:latin typeface="Urbanist Medium"/>
                <a:ea typeface="Urbanist Medium"/>
                <a:cs typeface="Urbanist Medium"/>
              </a:rPr>
              <a:t>(a) Municipios; </a:t>
            </a:r>
            <a:endParaRPr lang="en-US" sz="1600" dirty="0"/>
          </a:p>
          <a:p>
            <a:pPr rtl="0"/>
            <a:r>
              <a:rPr lang="es" sz="1600" b="1" dirty="0">
                <a:latin typeface="Urbanist Medium"/>
                <a:ea typeface="Urbanist Medium"/>
                <a:cs typeface="Urbanist Medium"/>
              </a:rPr>
              <a:t>(b) Un proveedor de cuidado infantil familiar certificado o registrado según lo establecido en ORS 329A.280 u ORS 329A.330.</a:t>
            </a:r>
          </a:p>
          <a:p>
            <a:pPr rtl="0"/>
            <a:r>
              <a:rPr lang="es" sz="1600" b="1" dirty="0">
                <a:latin typeface="Urbanist Medium"/>
                <a:ea typeface="Urbanist Medium"/>
                <a:cs typeface="Urbanist Medium"/>
              </a:rPr>
              <a:t>(c) Una organización sin fines de lucro que opera un centro de cuidado infantil.</a:t>
            </a:r>
            <a:endParaRPr lang="en-US" sz="1600" b="1" dirty="0"/>
          </a:p>
          <a:p>
            <a:pPr rtl="0"/>
            <a:r>
              <a:rPr lang="es" sz="1600" b="1" dirty="0">
                <a:latin typeface="Urbanist Medium"/>
                <a:ea typeface="Urbanist Medium"/>
                <a:cs typeface="Urbanist Medium"/>
              </a:rPr>
              <a:t>(d) Un director o propietario de un centro de cuidado infantil certificado bajo ORS 329A.280.</a:t>
            </a:r>
            <a:endParaRPr lang="en-US" sz="1600" b="1" dirty="0"/>
          </a:p>
          <a:p>
            <a:pPr rtl="0"/>
            <a:r>
              <a:rPr lang="es" sz="1600" b="1" dirty="0"/>
              <a:t>e) Tribus indias de Oregón reconocidas por el gobierno federal.</a:t>
            </a:r>
          </a:p>
          <a:p>
            <a:pPr rtl="0"/>
            <a:r>
              <a:rPr lang="es" sz="1600" b="1" dirty="0">
                <a:latin typeface="Urbanist Medium"/>
                <a:ea typeface="Urbanist Medium"/>
                <a:cs typeface="Urbanist Medium"/>
              </a:rPr>
              <a:t>(f) Organizaciones que apoyan el establecimiento de un centro de cuidado infantil.</a:t>
            </a:r>
            <a:endParaRPr lang="en-US" sz="1600" b="1" dirty="0"/>
          </a:p>
          <a:p>
            <a:pPr rtl="0"/>
            <a:r>
              <a:rPr lang="es" sz="1600" b="1" dirty="0"/>
              <a:t>(g) Programas que atienden a niños en programas de atención y aprendizaje temprano financiados con fondos públicos, incluidos: </a:t>
            </a:r>
          </a:p>
          <a:p>
            <a:pPr rtl="0"/>
            <a:r>
              <a:rPr lang="es" sz="1600" b="1" dirty="0"/>
              <a:t>(A) Programas financiados por el Fondo de Equidad para la Infancia Temprana, establecido bajo ORS 417.781. (B) Guarderías de relevo. (C) Programas que reciben subsidios a través del programa de subsidios para guarderías relacionadas con el empleo bajo ORS 329A.500. (D) Programas que proporcionan educación especial para la infancia temprana o servicios de intervención de aprendizaje temprano, según lo estipulado por ORS 343.475. (E) Programas culturalmente específicos de aprendizaje temprano, infancia temprana y apoyo a los padres descritos en ORS 417.782.  </a:t>
            </a:r>
          </a:p>
          <a:p>
            <a:pPr rtl="0"/>
            <a:r>
              <a:rPr lang="es" sz="1600" b="1" dirty="0"/>
              <a:t>(h) Distritos escolares. </a:t>
            </a:r>
          </a:p>
          <a:p>
            <a:pPr rtl="0"/>
            <a:r>
              <a:rPr lang="es" sz="1600" b="1" dirty="0">
                <a:latin typeface="Urbanist Medium"/>
                <a:ea typeface="Urbanist Medium"/>
                <a:cs typeface="Urbanist Medium"/>
              </a:rPr>
              <a:t>(i) Un nuevo proveedor de cuidado infantil que busca obtener una licencia con documentación que verifique que se ha aprobado su verificación de antecedentes penales.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36010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0EE9-FE3E-3F3D-54BE-FAD316433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61" y="544063"/>
            <a:ext cx="10515600" cy="1250661"/>
          </a:xfrm>
        </p:spPr>
        <p:txBody>
          <a:bodyPr rtlCol="0">
            <a:normAutofit/>
          </a:bodyPr>
          <a:lstStyle/>
          <a:p>
            <a:pPr rtl="0"/>
            <a:r>
              <a:rPr lang="es">
                <a:solidFill>
                  <a:schemeClr val="accent4"/>
                </a:solidFill>
              </a:rPr>
              <a:t>Prioridad de solicitudes del CCIF</a:t>
            </a:r>
            <a:endParaRPr lang="en-US" dirty="0"/>
          </a:p>
        </p:txBody>
      </p:sp>
      <p:pic>
        <p:nvPicPr>
          <p:cNvPr id="7" name="Picture 6" descr="Grant Program will Open to Coastal Oregon Businesses Impacted by Pandemic Dec. 3 at 3 pm">
            <a:extLst>
              <a:ext uri="{FF2B5EF4-FFF2-40B4-BE49-F238E27FC236}">
                <a16:creationId xmlns:a16="http://schemas.microsoft.com/office/drawing/2014/main" id="{2DE8787D-EC24-1BB0-FB05-7CA04EDB3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002" y="124990"/>
            <a:ext cx="3972998" cy="7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E72BB8-2901-C088-53BE-4CE934995C64}"/>
              </a:ext>
            </a:extLst>
          </p:cNvPr>
          <p:cNvSpPr txBox="1"/>
          <p:nvPr/>
        </p:nvSpPr>
        <p:spPr>
          <a:xfrm>
            <a:off x="787161" y="2016245"/>
            <a:ext cx="10994785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sz="2300" b="1" dirty="0">
                <a:solidFill>
                  <a:srgbClr val="002F58"/>
                </a:solidFill>
              </a:rPr>
              <a:t>• </a:t>
            </a:r>
            <a:r>
              <a:rPr lang="es" sz="2300" b="1" dirty="0">
                <a:solidFill>
                  <a:srgbClr val="002F58"/>
                </a:solidFill>
                <a:latin typeface="Urbanist Medium" panose="020B0A04040200000203" pitchFamily="34" charset="0"/>
                <a:ea typeface="Urbanist Medium" panose="020B0A04040200000203" pitchFamily="34" charset="0"/>
                <a:cs typeface="Urbanist Medium" panose="020B0A04040200000203" pitchFamily="34" charset="0"/>
              </a:rPr>
              <a:t>La primera ronda de financiación dará prioridad a programas y organizaciones culturalmente específicos.</a:t>
            </a:r>
          </a:p>
          <a:p>
            <a:pPr rtl="0"/>
            <a:endParaRPr lang="en-US" sz="2300" b="1" dirty="0">
              <a:solidFill>
                <a:srgbClr val="002F58"/>
              </a:solidFill>
              <a:latin typeface="Urbanist Medium" panose="020B0A04040200000203" pitchFamily="34" charset="0"/>
              <a:ea typeface="Urbanist Medium" panose="020B0A04040200000203" pitchFamily="34" charset="0"/>
              <a:cs typeface="Urbanist Medium" panose="020B0A04040200000203" pitchFamily="34" charset="0"/>
            </a:endParaRPr>
          </a:p>
          <a:p>
            <a:pPr rtl="0"/>
            <a:r>
              <a:rPr lang="es" sz="2300" b="1" dirty="0">
                <a:solidFill>
                  <a:srgbClr val="002F58"/>
                </a:solidFill>
              </a:rPr>
              <a:t>• </a:t>
            </a:r>
            <a:r>
              <a:rPr lang="es" sz="2300" b="1" dirty="0">
                <a:solidFill>
                  <a:srgbClr val="002F58"/>
                </a:solidFill>
                <a:latin typeface="Urbanist Medium" panose="020B0A04040200000203" pitchFamily="34" charset="0"/>
                <a:ea typeface="Urbanist Medium" panose="020B0A04040200000203" pitchFamily="34" charset="0"/>
                <a:cs typeface="Urbanist Medium" panose="020B0A04040200000203" pitchFamily="34" charset="0"/>
              </a:rPr>
              <a:t>Otros criterios de priorización incluirán: programas que amplíen u ofrezcan espacios para bebés y niños pequeños, programas en los lugares con una falta de servicios de cuidado infantil más severos, programas que acepten subsidios programas que ofrecen atención en horario extendido.</a:t>
            </a:r>
          </a:p>
          <a:p>
            <a:pPr rtl="0"/>
            <a:endParaRPr lang="en-US" sz="2300" b="1" dirty="0">
              <a:solidFill>
                <a:srgbClr val="002F58"/>
              </a:solidFill>
              <a:latin typeface="Urbanist Medium" panose="020B0A04040200000203" pitchFamily="34" charset="0"/>
              <a:ea typeface="Urbanist Medium" panose="020B0A04040200000203" pitchFamily="34" charset="0"/>
              <a:cs typeface="Urbanist Medium" panose="020B0A04040200000203" pitchFamily="34" charset="0"/>
            </a:endParaRPr>
          </a:p>
          <a:p>
            <a:pPr rtl="0"/>
            <a:r>
              <a:rPr lang="es" sz="2300" b="1" dirty="0">
                <a:solidFill>
                  <a:srgbClr val="002F58"/>
                </a:solidFill>
              </a:rPr>
              <a:t>•</a:t>
            </a:r>
            <a:r>
              <a:rPr lang="es" sz="2300" b="1" dirty="0">
                <a:solidFill>
                  <a:srgbClr val="002F58"/>
                </a:solidFill>
                <a:latin typeface="Urbanist Medium" panose="020B0A04040200000203" pitchFamily="34" charset="0"/>
                <a:ea typeface="Urbanist Medium" panose="020B0A04040200000203" pitchFamily="34" charset="0"/>
                <a:cs typeface="Urbanist Medium" panose="020B0A04040200000203" pitchFamily="34" charset="0"/>
              </a:rPr>
              <a:t> La distribución geográfica, </a:t>
            </a:r>
            <a:r>
              <a:rPr lang="es" sz="2300" b="1" dirty="0">
                <a:solidFill>
                  <a:srgbClr val="002F58"/>
                </a:solidFill>
                <a:latin typeface="Urbanist Medium"/>
                <a:ea typeface="Urbanist Medium"/>
                <a:cs typeface="Urbanist Medium"/>
              </a:rPr>
              <a:t>la sostenibilidad del programa,</a:t>
            </a:r>
            <a:r>
              <a:rPr lang="es" sz="2300" b="1" dirty="0">
                <a:solidFill>
                  <a:srgbClr val="002F58"/>
                </a:solidFill>
                <a:latin typeface="Urbanist Medium" panose="020B0A04040200000203" pitchFamily="34" charset="0"/>
                <a:ea typeface="Urbanist Medium" panose="020B0A04040200000203" pitchFamily="34" charset="0"/>
                <a:cs typeface="Urbanist Medium" panose="020B0A04040200000203" pitchFamily="34" charset="0"/>
              </a:rPr>
              <a:t> y la preparación del proyecto también serán factores.</a:t>
            </a:r>
          </a:p>
          <a:p>
            <a:pPr rtl="0"/>
            <a:r>
              <a:rPr lang="es" sz="2300" b="1" dirty="0">
                <a:solidFill>
                  <a:srgbClr val="002F58"/>
                </a:solidFill>
                <a:latin typeface="Urbanist Medium" panose="020B0A04040200000203" pitchFamily="34" charset="0"/>
                <a:ea typeface="Urbanist Medium" panose="020B0A04040200000203" pitchFamily="34" charset="0"/>
                <a:cs typeface="Urbanist Medium" panose="020B0A04040200000203" pitchFamily="34" charset="0"/>
              </a:rPr>
              <a:t>(El dinero debe gastarse dentro de los tres años siguientes a la venta del bono. </a:t>
            </a:r>
          </a:p>
          <a:p>
            <a:pPr rtl="0"/>
            <a:r>
              <a:rPr lang="es" sz="2300" b="1" dirty="0">
                <a:solidFill>
                  <a:srgbClr val="002F58"/>
                </a:solidFill>
                <a:latin typeface="Urbanist Medium" panose="020B0A04040200000203" pitchFamily="34" charset="0"/>
                <a:ea typeface="Urbanist Medium" panose="020B0A04040200000203" pitchFamily="34" charset="0"/>
                <a:cs typeface="Urbanist Medium" panose="020B0A04040200000203" pitchFamily="34" charset="0"/>
              </a:rPr>
              <a:t>Para los beneficiarios del CCIF de 2024, los fondos deben gastarse antes de mayo de 2027).</a:t>
            </a:r>
          </a:p>
        </p:txBody>
      </p:sp>
    </p:spTree>
    <p:extLst>
      <p:ext uri="{BB962C8B-B14F-4D97-AF65-F5344CB8AC3E}">
        <p14:creationId xmlns:p14="http://schemas.microsoft.com/office/powerpoint/2010/main" val="132538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Grant Program will Open to Coastal Oregon Businesses Impacted by Pandemic Dec. 3 at 3 pm">
            <a:extLst>
              <a:ext uri="{FF2B5EF4-FFF2-40B4-BE49-F238E27FC236}">
                <a16:creationId xmlns:a16="http://schemas.microsoft.com/office/drawing/2014/main" id="{C3C9EF47-D6E8-0EBD-6C67-C2EF044AF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78" y="151305"/>
            <a:ext cx="4044922" cy="75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1A57B-CB23-5251-F8AA-A7637B37B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125"/>
            <a:ext cx="10515600" cy="1250661"/>
          </a:xfrm>
        </p:spPr>
        <p:txBody>
          <a:bodyPr rtlCol="0">
            <a:normAutofit/>
          </a:bodyPr>
          <a:lstStyle/>
          <a:p>
            <a:pPr rtl="0"/>
            <a:r>
              <a:rPr lang="es" sz="3600" dirty="0">
                <a:solidFill>
                  <a:schemeClr val="accent4"/>
                </a:solidFill>
              </a:rPr>
              <a:t>Propuestas de proyectos elegibles para el CCIF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6C12B-1018-CEC2-7A29-1CFEE2D52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30193"/>
            <a:ext cx="5157787" cy="823912"/>
          </a:xfrm>
        </p:spPr>
        <p:txBody>
          <a:bodyPr rtlCol="0">
            <a:noAutofit/>
          </a:bodyPr>
          <a:lstStyle/>
          <a:p>
            <a:pPr rtl="0"/>
            <a:r>
              <a:rPr lang="es" sz="2800" dirty="0">
                <a:solidFill>
                  <a:srgbClr val="00B050"/>
                </a:solidFill>
              </a:rPr>
              <a:t>Los proyectos elegibles incluyen: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ED60A-174B-921A-1C9E-92AB8F13E5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92500" lnSpcReduction="10000"/>
          </a:bodyPr>
          <a:lstStyle/>
          <a:p>
            <a:pPr rtl="0"/>
            <a:r>
              <a:rPr lang="es" sz="2600" b="1" dirty="0">
                <a:solidFill>
                  <a:srgbClr val="00B050"/>
                </a:solidFill>
              </a:rPr>
              <a:t>+</a:t>
            </a:r>
            <a:r>
              <a:rPr lang="es" sz="2600" b="1" dirty="0"/>
              <a:t>Mejoras de capital</a:t>
            </a:r>
          </a:p>
          <a:p>
            <a:pPr rtl="0"/>
            <a:r>
              <a:rPr lang="es" sz="2600" b="1" dirty="0">
                <a:solidFill>
                  <a:srgbClr val="00B050"/>
                </a:solidFill>
              </a:rPr>
              <a:t>+</a:t>
            </a:r>
            <a:r>
              <a:rPr lang="es" sz="2600" b="1" dirty="0"/>
              <a:t>Adquisición de terrenos/propiedades</a:t>
            </a:r>
          </a:p>
          <a:p>
            <a:pPr rtl="0"/>
            <a:r>
              <a:rPr lang="es" sz="2600" b="1" dirty="0">
                <a:solidFill>
                  <a:srgbClr val="00B050"/>
                </a:solidFill>
              </a:rPr>
              <a:t>+</a:t>
            </a:r>
            <a:r>
              <a:rPr lang="es" sz="2600" b="1" dirty="0"/>
              <a:t>Bienes fijos e inmuebles</a:t>
            </a:r>
          </a:p>
          <a:p>
            <a:pPr rtl="0"/>
            <a:r>
              <a:rPr lang="es" sz="2600" b="1" dirty="0">
                <a:solidFill>
                  <a:srgbClr val="00B050"/>
                </a:solidFill>
              </a:rPr>
              <a:t>+</a:t>
            </a:r>
            <a:r>
              <a:rPr lang="es" sz="2600" b="1" dirty="0"/>
              <a:t>Construcción nueva</a:t>
            </a:r>
          </a:p>
          <a:p>
            <a:pPr rtl="0"/>
            <a:r>
              <a:rPr lang="es" sz="2600" b="1" dirty="0">
                <a:solidFill>
                  <a:srgbClr val="00B050"/>
                </a:solidFill>
              </a:rPr>
              <a:t>+</a:t>
            </a:r>
            <a:r>
              <a:rPr lang="es" sz="2600" b="1" dirty="0"/>
              <a:t>Reparaciones y renovaciones</a:t>
            </a:r>
          </a:p>
          <a:p>
            <a:pPr rtl="0"/>
            <a:r>
              <a:rPr lang="es" sz="2600" b="1" dirty="0"/>
              <a:t>+Modernización</a:t>
            </a:r>
          </a:p>
          <a:p>
            <a:pPr rtl="0"/>
            <a:r>
              <a:rPr lang="es" sz="2600" b="1" dirty="0">
                <a:solidFill>
                  <a:srgbClr val="00B050"/>
                </a:solidFill>
              </a:rPr>
              <a:t>+</a:t>
            </a:r>
            <a:r>
              <a:rPr lang="es" sz="2600" b="1" dirty="0"/>
              <a:t>Planificación y estudios de viabilidad</a:t>
            </a:r>
          </a:p>
          <a:p>
            <a:pPr rt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8EFC9B-AD37-A7DA-40CE-5D600D263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84093" y="1681163"/>
            <a:ext cx="5183188" cy="823912"/>
          </a:xfrm>
        </p:spPr>
        <p:txBody>
          <a:bodyPr rtlCol="0">
            <a:noAutofit/>
          </a:bodyPr>
          <a:lstStyle/>
          <a:p>
            <a:pPr rtl="0"/>
            <a:r>
              <a:rPr lang="es" sz="2800" dirty="0">
                <a:solidFill>
                  <a:srgbClr val="FF0000"/>
                </a:solidFill>
              </a:rPr>
              <a:t>Los proyectos no elegibles incluyen: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5DF06-19D1-87A9-39A9-D8C5EFE1D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63099"/>
            <a:ext cx="5567534" cy="38358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rtl="0"/>
            <a:r>
              <a:rPr lang="es" sz="2600" dirty="0">
                <a:solidFill>
                  <a:srgbClr val="FF0000"/>
                </a:solidFill>
              </a:rPr>
              <a:t>-</a:t>
            </a:r>
            <a:r>
              <a:rPr lang="es" sz="2600" dirty="0"/>
              <a:t>Costos operativos (alquiler, etc.)</a:t>
            </a:r>
          </a:p>
          <a:p>
            <a:pPr rtl="0"/>
            <a:r>
              <a:rPr lang="es" sz="2600" dirty="0">
                <a:solidFill>
                  <a:srgbClr val="FF0000"/>
                </a:solidFill>
              </a:rPr>
              <a:t>-</a:t>
            </a:r>
            <a:r>
              <a:rPr lang="es" sz="2600" dirty="0"/>
              <a:t>Costos de personal, salarios y beneficios</a:t>
            </a:r>
          </a:p>
          <a:p>
            <a:pPr rtl="0"/>
            <a:r>
              <a:rPr lang="es" sz="2600" dirty="0">
                <a:solidFill>
                  <a:srgbClr val="FF0000"/>
                </a:solidFill>
              </a:rPr>
              <a:t>-</a:t>
            </a:r>
            <a:r>
              <a:rPr lang="es" sz="2600" dirty="0"/>
              <a:t>Bienes muebles</a:t>
            </a:r>
          </a:p>
          <a:p>
            <a:pPr rtl="0"/>
            <a:r>
              <a:rPr lang="es" sz="2600" dirty="0">
                <a:solidFill>
                  <a:srgbClr val="FF0000"/>
                </a:solidFill>
              </a:rPr>
              <a:t>-</a:t>
            </a:r>
            <a:r>
              <a:rPr lang="es" sz="2600" dirty="0"/>
              <a:t>Vehículos y costos de transporte</a:t>
            </a:r>
          </a:p>
          <a:p>
            <a:pPr rtl="0"/>
            <a:r>
              <a:rPr lang="es" sz="2600" dirty="0">
                <a:solidFill>
                  <a:srgbClr val="FF0000"/>
                </a:solidFill>
              </a:rPr>
              <a:t>-</a:t>
            </a:r>
            <a:r>
              <a:rPr lang="es" sz="2600" dirty="0"/>
              <a:t>Mobiliario, juguetes, planes de estudio</a:t>
            </a:r>
          </a:p>
          <a:p>
            <a:pPr rtl="0"/>
            <a:r>
              <a:rPr lang="es" sz="2600" dirty="0">
                <a:solidFill>
                  <a:srgbClr val="FF0000"/>
                </a:solidFill>
                <a:latin typeface="Urbanist Medium"/>
                <a:ea typeface="Urbanist Medium"/>
                <a:cs typeface="Urbanist Medium"/>
              </a:rPr>
              <a:t>-</a:t>
            </a:r>
            <a:r>
              <a:rPr lang="es" sz="2600" dirty="0">
                <a:latin typeface="Urbanist Medium"/>
                <a:ea typeface="Urbanist Medium"/>
                <a:cs typeface="Urbanist Medium"/>
              </a:rPr>
              <a:t>Adquisición de inmuebles para residencias privadas</a:t>
            </a:r>
            <a:endParaRPr lang="en-US" sz="2600" dirty="0"/>
          </a:p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05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Grant Program will Open to Coastal Oregon Businesses Impacted by Pandemic Dec. 3 at 3 pm">
            <a:extLst>
              <a:ext uri="{FF2B5EF4-FFF2-40B4-BE49-F238E27FC236}">
                <a16:creationId xmlns:a16="http://schemas.microsoft.com/office/drawing/2014/main" id="{C3C9EF47-D6E8-0EBD-6C67-C2EF044AF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664" y="124990"/>
            <a:ext cx="4382336" cy="81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1A57B-CB23-5251-F8AA-A7637B37B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br>
              <a:rPr lang="es" sz="3600" dirty="0">
                <a:solidFill>
                  <a:schemeClr val="accent4"/>
                </a:solidFill>
              </a:rPr>
            </a:br>
            <a:r>
              <a:rPr lang="es" sz="3600" dirty="0">
                <a:solidFill>
                  <a:schemeClr val="accent4"/>
                </a:solidFill>
              </a:rPr>
              <a:t>Tipos de proyectos elegibles para el CCIF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6C12B-1018-CEC2-7A29-1CFEE2D52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30193"/>
            <a:ext cx="7204617" cy="823912"/>
          </a:xfrm>
        </p:spPr>
        <p:txBody>
          <a:bodyPr rtlCol="0">
            <a:normAutofit fontScale="77500" lnSpcReduction="20000"/>
          </a:bodyPr>
          <a:lstStyle/>
          <a:p>
            <a:pPr rtl="0"/>
            <a:endParaRPr lang="es" sz="3200" dirty="0">
              <a:solidFill>
                <a:srgbClr val="00B050"/>
              </a:solidFill>
            </a:endParaRPr>
          </a:p>
          <a:p>
            <a:pPr rtl="0"/>
            <a:r>
              <a:rPr lang="es" sz="3600" dirty="0">
                <a:solidFill>
                  <a:srgbClr val="00B050"/>
                </a:solidFill>
              </a:rPr>
              <a:t>Los tipos de proyectos elegibles incluyen: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1ED60A-174B-921A-1C9E-92AB8F13E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10795621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en-US" b="1" dirty="0">
              <a:solidFill>
                <a:srgbClr val="00B050"/>
              </a:solidFill>
            </a:endParaRPr>
          </a:p>
          <a:p>
            <a:pPr rtl="0"/>
            <a:r>
              <a:rPr lang="es" b="1" dirty="0">
                <a:solidFill>
                  <a:srgbClr val="00B050"/>
                </a:solidFill>
                <a:latin typeface="Urbanist Medium"/>
                <a:ea typeface="Urbanist Medium"/>
                <a:cs typeface="Urbanist Medium"/>
              </a:rPr>
              <a:t>+ </a:t>
            </a:r>
            <a:r>
              <a:rPr lang="es" b="1" dirty="0">
                <a:latin typeface="Urbanist Medium"/>
                <a:ea typeface="Urbanist Medium"/>
                <a:cs typeface="Urbanist Medium"/>
              </a:rPr>
              <a:t>Proyectos de planificación (hasta $75,000) </a:t>
            </a:r>
            <a:endParaRPr lang="en-US" b="1" dirty="0"/>
          </a:p>
          <a:p>
            <a:pPr rtl="0"/>
            <a:r>
              <a:rPr lang="es" b="1" dirty="0">
                <a:solidFill>
                  <a:srgbClr val="00B050"/>
                </a:solidFill>
                <a:latin typeface="Urbanist Medium"/>
                <a:ea typeface="Urbanist Medium"/>
                <a:cs typeface="Urbanist Medium"/>
              </a:rPr>
              <a:t>+ </a:t>
            </a:r>
            <a:r>
              <a:rPr lang="es" b="1" dirty="0">
                <a:latin typeface="Urbanist Medium"/>
                <a:ea typeface="Urbanist Medium"/>
                <a:cs typeface="Urbanist Medium"/>
              </a:rPr>
              <a:t>Renovaciones y reparaciones menores ($20,000 – $100,000)</a:t>
            </a:r>
          </a:p>
          <a:p>
            <a:pPr rtl="0"/>
            <a:r>
              <a:rPr lang="es" b="1" dirty="0">
                <a:solidFill>
                  <a:srgbClr val="00B050"/>
                </a:solidFill>
                <a:latin typeface="Urbanist Medium"/>
                <a:ea typeface="Urbanist Medium"/>
                <a:cs typeface="Urbanist Medium"/>
              </a:rPr>
              <a:t>+ </a:t>
            </a:r>
            <a:r>
              <a:rPr lang="es" b="1" dirty="0">
                <a:latin typeface="Urbanist Medium"/>
                <a:ea typeface="Urbanist Medium"/>
                <a:cs typeface="Urbanist Medium"/>
              </a:rPr>
              <a:t>Construcción nueva o renovación importante ($100,001 - $2,000,000) </a:t>
            </a:r>
            <a:endParaRPr lang="en-US" b="1" dirty="0"/>
          </a:p>
          <a:p>
            <a:pPr rtl="0"/>
            <a:r>
              <a:rPr lang="es" b="1" dirty="0">
                <a:solidFill>
                  <a:srgbClr val="00B050"/>
                </a:solidFill>
                <a:latin typeface="Urbanist Medium"/>
                <a:ea typeface="Urbanist Medium"/>
                <a:cs typeface="Urbanist Medium"/>
              </a:rPr>
              <a:t>+ </a:t>
            </a:r>
            <a:r>
              <a:rPr lang="es" b="1" dirty="0">
                <a:latin typeface="Urbanist Medium"/>
                <a:ea typeface="Urbanist Medium"/>
                <a:cs typeface="Urbanist Medium"/>
              </a:rPr>
              <a:t>Adquisición de propiedades ($20,000 - $2,000,000)</a:t>
            </a:r>
          </a:p>
        </p:txBody>
      </p:sp>
    </p:spTree>
    <p:extLst>
      <p:ext uri="{BB962C8B-B14F-4D97-AF65-F5344CB8AC3E}">
        <p14:creationId xmlns:p14="http://schemas.microsoft.com/office/powerpoint/2010/main" val="321774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F4508F-AE55-C17D-D99D-A5FC6932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256212" cy="1250661"/>
          </a:xfrm>
        </p:spPr>
        <p:txBody>
          <a:bodyPr rtlCol="0">
            <a:normAutofit/>
          </a:bodyPr>
          <a:lstStyle/>
          <a:p>
            <a:pPr rtl="0"/>
            <a:r>
              <a:rPr lang="es"/>
              <a:t>¿Tiene preguntas?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20BEA3-67B0-D847-DF43-7A98DEB3A0DB}"/>
              </a:ext>
            </a:extLst>
          </p:cNvPr>
          <p:cNvSpPr txBox="1"/>
          <p:nvPr/>
        </p:nvSpPr>
        <p:spPr>
          <a:xfrm>
            <a:off x="863937" y="1809065"/>
            <a:ext cx="5207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sz="2400" b="1">
                <a:solidFill>
                  <a:srgbClr val="05AA91"/>
                </a:solidFill>
              </a:rPr>
              <a:t>Las preguntas del seminario web se recopilarán en la sección de Preguntas frecuentes (FAQ) que está disponible en el sitio web de Business Oregon:</a:t>
            </a:r>
          </a:p>
          <a:p>
            <a:pPr rtl="0"/>
            <a:endParaRPr lang="en-US" dirty="0">
              <a:solidFill>
                <a:srgbClr val="002F58"/>
              </a:solidFill>
            </a:endParaRPr>
          </a:p>
          <a:p>
            <a:pPr rtl="0"/>
            <a:endParaRPr lang="en-US" dirty="0">
              <a:solidFill>
                <a:srgbClr val="002F58"/>
              </a:solidFill>
            </a:endParaRPr>
          </a:p>
          <a:p>
            <a:pPr rtl="0"/>
            <a:endParaRPr lang="en-US" dirty="0">
              <a:solidFill>
                <a:srgbClr val="002F58"/>
              </a:solidFill>
            </a:endParaRPr>
          </a:p>
          <a:p>
            <a:pPr rtl="0"/>
            <a:endParaRPr lang="en-US" dirty="0">
              <a:solidFill>
                <a:srgbClr val="002F5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81028B-A23C-8E02-2952-23BE07CDB2A7}"/>
              </a:ext>
            </a:extLst>
          </p:cNvPr>
          <p:cNvSpPr txBox="1"/>
          <p:nvPr/>
        </p:nvSpPr>
        <p:spPr>
          <a:xfrm>
            <a:off x="839788" y="3497481"/>
            <a:ext cx="56771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sz="2000" b="1">
                <a:solidFill>
                  <a:srgbClr val="002F58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https://www.oregon.gov/biz/Pages/default.aspx</a:t>
            </a:r>
            <a:endParaRPr lang="en-US" sz="2000" b="1" dirty="0">
              <a:solidFill>
                <a:srgbClr val="002F58"/>
              </a:solidFill>
            </a:endParaRPr>
          </a:p>
          <a:p>
            <a:pPr rtl="0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64D7D-82E3-B048-9DD5-2FE4EC805E95}"/>
              </a:ext>
            </a:extLst>
          </p:cNvPr>
          <p:cNvSpPr txBox="1"/>
          <p:nvPr/>
        </p:nvSpPr>
        <p:spPr>
          <a:xfrm>
            <a:off x="839788" y="4271228"/>
            <a:ext cx="5525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sz="2800" b="1">
                <a:solidFill>
                  <a:srgbClr val="05AA91"/>
                </a:solidFill>
              </a:rPr>
              <a:t>Para mantenerse informado sobre el CCIF, suscríbase para recibir las actualizaciones por correo electrónico en el sitio web de Business Oregon.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1295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6B5DA-76CF-74B4-D78D-E90A69DED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207" y="2571511"/>
            <a:ext cx="10739586" cy="2613025"/>
          </a:xfrm>
        </p:spPr>
        <p:txBody>
          <a:bodyPr rtlCol="0"/>
          <a:lstStyle/>
          <a:p>
            <a:pPr rtl="0"/>
            <a:r>
              <a:rPr dirty="0" err="1"/>
              <a:t>Asistencia</a:t>
            </a:r>
            <a:r>
              <a:rPr dirty="0"/>
              <a:t> </a:t>
            </a:r>
            <a:r>
              <a:rPr lang="es-MX" dirty="0"/>
              <a:t>t</a:t>
            </a:r>
            <a:r>
              <a:rPr dirty="0" err="1"/>
              <a:t>écnica</a:t>
            </a:r>
            <a:r>
              <a:rPr dirty="0"/>
              <a:t> </a:t>
            </a:r>
            <a:br>
              <a:rPr lang="en-US" sz="4800" dirty="0"/>
            </a:br>
            <a:r>
              <a:rPr dirty="0"/>
              <a:t>del </a:t>
            </a:r>
            <a:r>
              <a:rPr dirty="0" err="1"/>
              <a:t>Fondo</a:t>
            </a:r>
            <a:r>
              <a:rPr dirty="0"/>
              <a:t> de </a:t>
            </a:r>
            <a:r>
              <a:rPr dirty="0" err="1"/>
              <a:t>Infraestructura</a:t>
            </a:r>
            <a:r>
              <a:rPr dirty="0"/>
              <a:t> de </a:t>
            </a:r>
            <a:r>
              <a:rPr dirty="0" err="1"/>
              <a:t>Cuidado</a:t>
            </a:r>
            <a:r>
              <a:rPr dirty="0"/>
              <a:t> </a:t>
            </a:r>
            <a:r>
              <a:rPr dirty="0" err="1"/>
              <a:t>Infantil</a:t>
            </a:r>
            <a:r>
              <a:rPr dirty="0"/>
              <a:t> (CCIF) </a:t>
            </a:r>
          </a:p>
        </p:txBody>
      </p:sp>
    </p:spTree>
    <p:extLst>
      <p:ext uri="{BB962C8B-B14F-4D97-AF65-F5344CB8AC3E}">
        <p14:creationId xmlns:p14="http://schemas.microsoft.com/office/powerpoint/2010/main" val="318637557"/>
      </p:ext>
    </p:extLst>
  </p:cSld>
  <p:clrMapOvr>
    <a:masterClrMapping/>
  </p:clrMapOvr>
</p:sld>
</file>

<file path=ppt/theme/theme1.xml><?xml version="1.0" encoding="utf-8"?>
<a:theme xmlns:a="http://schemas.openxmlformats.org/drawingml/2006/main" name="ELD - Green">
  <a:themeElements>
    <a:clrScheme name="DELC Theme">
      <a:dk1>
        <a:srgbClr val="002E57"/>
      </a:dk1>
      <a:lt1>
        <a:srgbClr val="FEBF00"/>
      </a:lt1>
      <a:dk2>
        <a:srgbClr val="FEFFFF"/>
      </a:dk2>
      <a:lt2>
        <a:srgbClr val="FEF3DB"/>
      </a:lt2>
      <a:accent1>
        <a:srgbClr val="01A692"/>
      </a:accent1>
      <a:accent2>
        <a:srgbClr val="F15A4D"/>
      </a:accent2>
      <a:accent3>
        <a:srgbClr val="F7C21A"/>
      </a:accent3>
      <a:accent4>
        <a:srgbClr val="002E57"/>
      </a:accent4>
      <a:accent5>
        <a:srgbClr val="01A692"/>
      </a:accent5>
      <a:accent6>
        <a:srgbClr val="FFFFFF"/>
      </a:accent6>
      <a:hlink>
        <a:srgbClr val="304E68"/>
      </a:hlink>
      <a:folHlink>
        <a:srgbClr val="304E68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5A68A4C-4494-4154-A7F0-7690026A112E}" vid="{89031F25-B2B8-496F-B8AD-6BE694A9E323}"/>
    </a:ext>
  </a:extLst>
</a:theme>
</file>

<file path=ppt/theme/theme2.xml><?xml version="1.0" encoding="utf-8"?>
<a:theme xmlns:a="http://schemas.openxmlformats.org/drawingml/2006/main" name="1_ELD - Green">
  <a:themeElements>
    <a:clrScheme name="DELC 001">
      <a:dk1>
        <a:srgbClr val="002E55"/>
      </a:dk1>
      <a:lt1>
        <a:srgbClr val="FFF4DB"/>
      </a:lt1>
      <a:dk2>
        <a:srgbClr val="242D47"/>
      </a:dk2>
      <a:lt2>
        <a:srgbClr val="00A691"/>
      </a:lt2>
      <a:accent1>
        <a:srgbClr val="8DCEE4"/>
      </a:accent1>
      <a:accent2>
        <a:srgbClr val="F0584D"/>
      </a:accent2>
      <a:accent3>
        <a:srgbClr val="F7C31B"/>
      </a:accent3>
      <a:accent4>
        <a:srgbClr val="FFFFFF"/>
      </a:accent4>
      <a:accent5>
        <a:srgbClr val="25664F"/>
      </a:accent5>
      <a:accent6>
        <a:srgbClr val="727578"/>
      </a:accent6>
      <a:hlink>
        <a:srgbClr val="8DCEE4"/>
      </a:hlink>
      <a:folHlink>
        <a:srgbClr val="F7C31B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5A68A4C-4494-4154-A7F0-7690026A112E}" vid="{22A52412-AB46-4E22-8CE3-28BA1A7BC047}"/>
    </a:ext>
  </a:extLst>
</a:theme>
</file>

<file path=ppt/theme/theme3.xml><?xml version="1.0" encoding="utf-8"?>
<a:theme xmlns:a="http://schemas.openxmlformats.org/drawingml/2006/main" name="ELD - Purple">
  <a:themeElements>
    <a:clrScheme name="Early Learning">
      <a:dk1>
        <a:sysClr val="windowText" lastClr="000000"/>
      </a:dk1>
      <a:lt1>
        <a:sysClr val="window" lastClr="FFFFFF"/>
      </a:lt1>
      <a:dk2>
        <a:srgbClr val="007064"/>
      </a:dk2>
      <a:lt2>
        <a:srgbClr val="D3E7EE"/>
      </a:lt2>
      <a:accent1>
        <a:srgbClr val="00A79D"/>
      </a:accent1>
      <a:accent2>
        <a:srgbClr val="2CB673"/>
      </a:accent2>
      <a:accent3>
        <a:srgbClr val="746458"/>
      </a:accent3>
      <a:accent4>
        <a:srgbClr val="673090"/>
      </a:accent4>
      <a:accent5>
        <a:srgbClr val="932A8E"/>
      </a:accent5>
      <a:accent6>
        <a:srgbClr val="DF3416"/>
      </a:accent6>
      <a:hlink>
        <a:srgbClr val="304E68"/>
      </a:hlink>
      <a:folHlink>
        <a:srgbClr val="304E68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5A68A4C-4494-4154-A7F0-7690026A112E}" vid="{89B1E683-A0FE-4634-A99D-F5E57ACC1E6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47B691B5AF8F4CAD113E45C078861E" ma:contentTypeVersion="3" ma:contentTypeDescription="Create a new document." ma:contentTypeScope="" ma:versionID="501eddfdb0a19e8776cda89fbe3076b3">
  <xsd:schema xmlns:xsd="http://www.w3.org/2001/XMLSchema" xmlns:xs="http://www.w3.org/2001/XMLSchema" xmlns:p="http://schemas.microsoft.com/office/2006/metadata/properties" xmlns:ns1="http://schemas.microsoft.com/sharepoint/v3" xmlns:ns2="0962af93-8629-47da-adf3-86edbd4df7eb" xmlns:ns3="72b02b42-27c2-4ae3-a39f-3945b410e3bb" targetNamespace="http://schemas.microsoft.com/office/2006/metadata/properties" ma:root="true" ma:fieldsID="336880ad8c9edf56dffc2e666f5ad531" ns1:_="" ns2:_="" ns3:_="">
    <xsd:import namespace="http://schemas.microsoft.com/sharepoint/v3"/>
    <xsd:import namespace="0962af93-8629-47da-adf3-86edbd4df7eb"/>
    <xsd:import namespace="72b02b42-27c2-4ae3-a39f-3945b410e3b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Program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2af93-8629-47da-adf3-86edbd4df7eb" elementFormDefault="qualified">
    <xsd:import namespace="http://schemas.microsoft.com/office/2006/documentManagement/types"/>
    <xsd:import namespace="http://schemas.microsoft.com/office/infopath/2007/PartnerControls"/>
    <xsd:element name="Program" ma:index="10" nillable="true" ma:displayName="Program" ma:internalName="Program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b02b42-27c2-4ae3-a39f-3945b410e3b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gram xmlns="0962af93-8629-47da-adf3-86edbd4df7eb">CCIF</Program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5448FD5-79F1-41AD-AA5A-BE62E507351D}"/>
</file>

<file path=customXml/itemProps2.xml><?xml version="1.0" encoding="utf-8"?>
<ds:datastoreItem xmlns:ds="http://schemas.openxmlformats.org/officeDocument/2006/customXml" ds:itemID="{7E1DDBAF-278D-4446-8EF3-189A5D651A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0EE605-C204-4F2A-9576-88462872A2D4}">
  <ds:schemaRefs>
    <ds:schemaRef ds:uri="0ee6bed3-a498-44ad-a036-c9e2d6263f78"/>
    <ds:schemaRef ds:uri="8a98e4db-a80c-4b44-965b-2ab983529194"/>
    <ds:schemaRef ds:uri="e4fefc7c-b61b-42e8-97de-22903d3400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DELC_Power_Point_Template (1)</Template>
  <TotalTime>116</TotalTime>
  <Words>1022</Words>
  <Application>Microsoft Office PowerPoint</Application>
  <PresentationFormat>Widescreen</PresentationFormat>
  <Paragraphs>97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Urbanist Medium</vt:lpstr>
      <vt:lpstr>Urbanist</vt:lpstr>
      <vt:lpstr>Arial</vt:lpstr>
      <vt:lpstr>Calibri</vt:lpstr>
      <vt:lpstr>Urbanist Black</vt:lpstr>
      <vt:lpstr>Livvic</vt:lpstr>
      <vt:lpstr>ELD - Green</vt:lpstr>
      <vt:lpstr>1_ELD - Green</vt:lpstr>
      <vt:lpstr>ELD - Purple</vt:lpstr>
      <vt:lpstr>Fondo de Infraestructura  para el Cuidado Infantil (CCIF, por sus siglas en inglés) Información de la solicitud</vt:lpstr>
      <vt:lpstr>PowerPoint Presentation</vt:lpstr>
      <vt:lpstr>Fondo de Infraestructura para el Cuidado Infantil  Calendario de solicitudes para 2024</vt:lpstr>
      <vt:lpstr>Elegibilidad de solicitantes  para el CCIF</vt:lpstr>
      <vt:lpstr>Prioridad de solicitudes del CCIF</vt:lpstr>
      <vt:lpstr>Propuestas de proyectos elegibles para el CCIF</vt:lpstr>
      <vt:lpstr> Tipos de proyectos elegibles para el CCIF</vt:lpstr>
      <vt:lpstr>¿Tiene preguntas?</vt:lpstr>
      <vt:lpstr>Asistencia técnica  del Fondo de Infraestructura de Cuidado Infantil (CCIF) </vt:lpstr>
      <vt:lpstr>Los apoyos de asistencia técnica (AT) incluyen, entre otros, los siguientes:</vt:lpstr>
      <vt:lpstr>La asistencia técnica (AT) es proporcionada por:</vt:lpstr>
      <vt:lpstr>La asistencia técnica (AT) es proporcionada por:</vt:lpstr>
      <vt:lpstr>¿Tiene preguntas?</vt:lpstr>
      <vt:lpstr>¡Gracias!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CCIF Webinar - Spanish</dc:title>
  <dc:creator>GONZALEZ Danaye * DELC</dc:creator>
  <cp:lastModifiedBy>GONZALEZ Danaye * DELC</cp:lastModifiedBy>
  <cp:revision>12</cp:revision>
  <dcterms:created xsi:type="dcterms:W3CDTF">2024-05-07T15:22:39Z</dcterms:created>
  <dcterms:modified xsi:type="dcterms:W3CDTF">2024-07-02T21:27:38Z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0x010100C447B691B5AF8F4CAD113E45C078861E</vt:lpwstr>
  </property>
  <property fmtid="{D5CDD505-2E9C-101B-9397-08002B2CF9AE}" pid="3" name="MSIP_Label_09b73270-2993-4076-be47-9c78f42a1e84_Enabled">
    <vt:lpwstr>true</vt:lpwstr>
  </property>
  <property fmtid="{D5CDD505-2E9C-101B-9397-08002B2CF9AE}" pid="4" name="MSIP_Label_09b73270-2993-4076-be47-9c78f42a1e84_SetDate">
    <vt:lpwstr>2023-12-04T18:39:53Z</vt:lpwstr>
  </property>
  <property fmtid="{D5CDD505-2E9C-101B-9397-08002B2CF9AE}" pid="5" name="MSIP_Label_09b73270-2993-4076-be47-9c78f42a1e84_Method">
    <vt:lpwstr>Privileged</vt:lpwstr>
  </property>
  <property fmtid="{D5CDD505-2E9C-101B-9397-08002B2CF9AE}" pid="6" name="MSIP_Label_09b73270-2993-4076-be47-9c78f42a1e84_Name">
    <vt:lpwstr>Level 1 - Published (Items)</vt:lpwstr>
  </property>
  <property fmtid="{D5CDD505-2E9C-101B-9397-08002B2CF9AE}" pid="7" name="MSIP_Label_09b73270-2993-4076-be47-9c78f42a1e84_SiteId">
    <vt:lpwstr>aa3f6932-fa7c-47b4-a0ce-a598cad161cf</vt:lpwstr>
  </property>
  <property fmtid="{D5CDD505-2E9C-101B-9397-08002B2CF9AE}" pid="8" name="MSIP_Label_09b73270-2993-4076-be47-9c78f42a1e84_ActionId">
    <vt:lpwstr>1763d661-00ed-4aac-a7ad-f3a895e211ca</vt:lpwstr>
  </property>
  <property fmtid="{D5CDD505-2E9C-101B-9397-08002B2CF9AE}" pid="9" name="MSIP_Label_09b73270-2993-4076-be47-9c78f42a1e84_ContentBits">
    <vt:lpwstr>0</vt:lpwstr>
  </property>
  <property fmtid="{D5CDD505-2E9C-101B-9397-08002B2CF9AE}" pid="10" name="MediaServiceImageTags">
    <vt:lpwstr/>
  </property>
</Properties>
</file>